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272" r:id="rId2"/>
    <p:sldId id="274" r:id="rId3"/>
    <p:sldId id="280" r:id="rId4"/>
    <p:sldId id="276" r:id="rId5"/>
    <p:sldId id="281" r:id="rId6"/>
    <p:sldId id="283" r:id="rId7"/>
    <p:sldId id="282" r:id="rId8"/>
    <p:sldId id="279" r:id="rId9"/>
  </p:sldIdLst>
  <p:sldSz cx="12192000" cy="6858000"/>
  <p:notesSz cx="6797675" cy="9926638"/>
  <p:defaultTextStyle>
    <a:defPPr rtl="0"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28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 dirty="0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56562-DC4D-4AA5-8630-FDEB33F1E579}" type="datetime1">
              <a:rPr lang="sl-SI" smtClean="0"/>
              <a:t>9. 05. 2019</a:t>
            </a:fld>
            <a:endParaRPr lang="sl-SI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B04B22-9F99-47A4-A5AA-CFC75444275A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381180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glav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l-SI" dirty="0"/>
          </a:p>
        </p:txBody>
      </p:sp>
      <p:sp>
        <p:nvSpPr>
          <p:cNvPr id="3" name="Označba mesta za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995DCFF-7A3B-4198-A7C7-2B00A83CBFCC}" type="datetime1">
              <a:rPr lang="sl-SI" smtClean="0"/>
              <a:t>9. 05. 2019</a:t>
            </a:fld>
            <a:endParaRPr lang="sl-SI" dirty="0"/>
          </a:p>
        </p:txBody>
      </p:sp>
      <p:sp>
        <p:nvSpPr>
          <p:cNvPr id="4" name="Označba mesta za sliko diapoz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l-SI" dirty="0"/>
          </a:p>
        </p:txBody>
      </p:sp>
      <p:sp>
        <p:nvSpPr>
          <p:cNvPr id="5" name="Označba mesta za opomb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l-SI" dirty="0"/>
              <a:t>Uredite sloge besedila matrice</a:t>
            </a:r>
          </a:p>
          <a:p>
            <a:pPr lvl="1" rtl="0"/>
            <a:r>
              <a:rPr lang="sl-SI" dirty="0"/>
              <a:t>Druga raven</a:t>
            </a:r>
          </a:p>
          <a:p>
            <a:pPr lvl="2" rtl="0"/>
            <a:r>
              <a:rPr lang="sl-SI" dirty="0"/>
              <a:t>Tretja raven</a:t>
            </a:r>
          </a:p>
          <a:p>
            <a:pPr lvl="3" rtl="0"/>
            <a:r>
              <a:rPr lang="sl-SI" dirty="0"/>
              <a:t>Četrta raven</a:t>
            </a:r>
          </a:p>
          <a:p>
            <a:pPr lvl="4" rtl="0"/>
            <a:r>
              <a:rPr lang="sl-SI" dirty="0"/>
              <a:t>Peta raven</a:t>
            </a:r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l-SI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sliko diapoz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za opomb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l-SI" dirty="0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sl-SI" smtClean="0"/>
              <a:t>1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sl-SI" smtClean="0"/>
              <a:t>2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49026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sl-SI" smtClean="0"/>
              <a:t>3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19085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sl-SI" smtClean="0"/>
              <a:t>4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0647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sl-SI" smtClean="0"/>
              <a:t>5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24351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sl-SI" smtClean="0"/>
              <a:t>6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196004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sl-SI" smtClean="0"/>
              <a:t>7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429489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sl-SI" smtClean="0"/>
              <a:t>8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54625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Pravokotnik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sl-SI" dirty="0"/>
            </a:p>
          </p:txBody>
        </p:sp>
        <p:cxnSp>
          <p:nvCxnSpPr>
            <p:cNvPr id="7" name="Raven povezovalnik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Raven povezovalnik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en povezovalnik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Naslov 8"/>
          <p:cNvSpPr>
            <a:spLocks noGrp="1"/>
          </p:cNvSpPr>
          <p:nvPr>
            <p:ph type="ctrTitle" hasCustomPrompt="1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l-SI" dirty="0"/>
              <a:t>Kliknite, če želite urediti slog naslova matrice</a:t>
            </a:r>
            <a:endParaRPr kumimoji="0" lang="sl-SI" dirty="0"/>
          </a:p>
        </p:txBody>
      </p:sp>
      <p:sp>
        <p:nvSpPr>
          <p:cNvPr id="17" name="Podnaslov 16"/>
          <p:cNvSpPr>
            <a:spLocks noGrp="1"/>
          </p:cNvSpPr>
          <p:nvPr>
            <p:ph type="subTitle" idx="1" hasCustomPrompt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sl-SI" dirty="0"/>
              <a:t>Kliknite, če želite urediti slog podnaslova matrice</a:t>
            </a:r>
            <a:endParaRPr kumimoji="0" lang="sl-SI" dirty="0"/>
          </a:p>
        </p:txBody>
      </p:sp>
      <p:sp>
        <p:nvSpPr>
          <p:cNvPr id="30" name="Označba mesta za datum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B83BFD8-85C1-4FC1-B32F-29F1269BAA62}" type="datetime1">
              <a:rPr lang="sl-SI" smtClean="0"/>
              <a:t>9. 05. 2019</a:t>
            </a:fld>
            <a:endParaRPr lang="sl-SI" dirty="0"/>
          </a:p>
        </p:txBody>
      </p:sp>
      <p:sp>
        <p:nvSpPr>
          <p:cNvPr id="19" name="Označba mesta za nogo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dirty="0"/>
              <a:t>Dodajte nogo</a:t>
            </a:r>
          </a:p>
        </p:txBody>
      </p:sp>
      <p:sp>
        <p:nvSpPr>
          <p:cNvPr id="27" name="Označba mesta za številko diapozitiva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sl-SI" smtClean="0"/>
              <a:t>‹#›</a:t>
            </a:fld>
            <a:endParaRPr lang="sl-SI" dirty="0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763" y="5586051"/>
            <a:ext cx="2078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Slika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7684" y="5474927"/>
            <a:ext cx="13716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-SI"/>
              <a:t>Uredite slog naslova matrice</a:t>
            </a:r>
            <a:endParaRPr kumimoji="0" lang="sl-SI" dirty="0"/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sl-SI"/>
              <a:t>Uredite sloge besedila matrice</a:t>
            </a:r>
          </a:p>
          <a:p>
            <a:pPr lvl="1" rtl="0" eaLnBrk="1" latinLnBrk="0" hangingPunct="1"/>
            <a:r>
              <a:rPr lang="sl-SI"/>
              <a:t>Druga raven</a:t>
            </a:r>
          </a:p>
          <a:p>
            <a:pPr lvl="2" rtl="0" eaLnBrk="1" latinLnBrk="0" hangingPunct="1"/>
            <a:r>
              <a:rPr lang="sl-SI"/>
              <a:t>Tretja raven</a:t>
            </a:r>
          </a:p>
          <a:p>
            <a:pPr lvl="3" rtl="0" eaLnBrk="1" latinLnBrk="0" hangingPunct="1"/>
            <a:r>
              <a:rPr lang="sl-SI"/>
              <a:t>Četrta raven</a:t>
            </a:r>
          </a:p>
          <a:p>
            <a:pPr lvl="4" rtl="0" eaLnBrk="1" latinLnBrk="0" hangingPunct="1"/>
            <a:r>
              <a:rPr lang="sl-SI"/>
              <a:t>Peta raven</a:t>
            </a:r>
            <a:endParaRPr kumimoji="0" lang="sl-SI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177229-E80A-4991-973C-7D159892AC01}" type="datetime1">
              <a:rPr lang="sl-SI" smtClean="0"/>
              <a:t>9. 05. 2019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dirty="0"/>
              <a:t>Dodajte nogo</a:t>
            </a:r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en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en naslov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sl-SI"/>
              <a:t>Uredite slog naslova matrice</a:t>
            </a:r>
            <a:endParaRPr kumimoji="0" lang="sl-SI" dirty="0"/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sl-SI"/>
              <a:t>Uredite sloge besedila matrice</a:t>
            </a:r>
          </a:p>
          <a:p>
            <a:pPr lvl="1" rtl="0" eaLnBrk="1" latinLnBrk="0" hangingPunct="1"/>
            <a:r>
              <a:rPr lang="sl-SI"/>
              <a:t>Druga raven</a:t>
            </a:r>
          </a:p>
          <a:p>
            <a:pPr lvl="2" rtl="0" eaLnBrk="1" latinLnBrk="0" hangingPunct="1"/>
            <a:r>
              <a:rPr lang="sl-SI"/>
              <a:t>Tretja raven</a:t>
            </a:r>
          </a:p>
          <a:p>
            <a:pPr lvl="3" rtl="0" eaLnBrk="1" latinLnBrk="0" hangingPunct="1"/>
            <a:r>
              <a:rPr lang="sl-SI"/>
              <a:t>Četrta raven</a:t>
            </a:r>
          </a:p>
          <a:p>
            <a:pPr lvl="4" rtl="0" eaLnBrk="1" latinLnBrk="0" hangingPunct="1"/>
            <a:r>
              <a:rPr lang="sl-SI"/>
              <a:t>Peta raven</a:t>
            </a:r>
            <a:endParaRPr kumimoji="0" lang="sl-SI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923BC8-446C-4628-A050-E70524FAF011}" type="datetime1">
              <a:rPr lang="sl-SI" smtClean="0"/>
              <a:t>9. 05. 2019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dirty="0"/>
              <a:t>Dodajte nogo</a:t>
            </a:r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-SI"/>
              <a:t>Uredite slog naslova matrice</a:t>
            </a:r>
            <a:endParaRPr kumimoji="0" lang="sl-SI" dirty="0"/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sl-SI"/>
              <a:t>Uredite sloge besedila matrice</a:t>
            </a:r>
          </a:p>
          <a:p>
            <a:pPr lvl="1" rtl="0" eaLnBrk="1" latinLnBrk="0" hangingPunct="1"/>
            <a:r>
              <a:rPr lang="sl-SI"/>
              <a:t>Druga raven</a:t>
            </a:r>
          </a:p>
          <a:p>
            <a:pPr lvl="2" rtl="0" eaLnBrk="1" latinLnBrk="0" hangingPunct="1"/>
            <a:r>
              <a:rPr lang="sl-SI"/>
              <a:t>Tretja raven</a:t>
            </a:r>
          </a:p>
          <a:p>
            <a:pPr lvl="3" rtl="0" eaLnBrk="1" latinLnBrk="0" hangingPunct="1"/>
            <a:r>
              <a:rPr lang="sl-SI"/>
              <a:t>Četrta raven</a:t>
            </a:r>
          </a:p>
          <a:p>
            <a:pPr lvl="4" rtl="0" eaLnBrk="1" latinLnBrk="0" hangingPunct="1"/>
            <a:r>
              <a:rPr lang="sl-SI"/>
              <a:t>Peta raven</a:t>
            </a:r>
            <a:endParaRPr kumimoji="0" lang="sl-SI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sl-SI" smtClean="0"/>
              <a:t>‹#›</a:t>
            </a:fld>
            <a:endParaRPr lang="sl-SI" dirty="0"/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0189" y="6211805"/>
            <a:ext cx="2078916" cy="402371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10681" y="6105117"/>
            <a:ext cx="1371719" cy="61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l-SI"/>
              <a:t>Uredite slog naslova matrice</a:t>
            </a:r>
            <a:endParaRPr kumimoji="0" lang="sl-SI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sl-SI"/>
              <a:t>Uredite sloge besedila matrice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EF515F-88EF-49FB-A198-42B213E76718}" type="datetime1">
              <a:rPr lang="sl-SI" smtClean="0"/>
              <a:t>9. 05. 2019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dirty="0"/>
              <a:t>Dodajte nogo</a:t>
            </a:r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sl-SI"/>
              <a:t>Uredite slog naslova matrice</a:t>
            </a:r>
            <a:endParaRPr kumimoji="0" lang="sl-SI" dirty="0"/>
          </a:p>
        </p:txBody>
      </p:sp>
      <p:sp>
        <p:nvSpPr>
          <p:cNvPr id="3" name="Označba mesta za vsebino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sl-SI"/>
              <a:t>Uredite sloge besedila matrice</a:t>
            </a:r>
          </a:p>
          <a:p>
            <a:pPr lvl="1" rtl="0" eaLnBrk="1" latinLnBrk="0" hangingPunct="1"/>
            <a:r>
              <a:rPr lang="sl-SI"/>
              <a:t>Druga raven</a:t>
            </a:r>
          </a:p>
          <a:p>
            <a:pPr lvl="2" rtl="0" eaLnBrk="1" latinLnBrk="0" hangingPunct="1"/>
            <a:r>
              <a:rPr lang="sl-SI"/>
              <a:t>Tretja raven</a:t>
            </a:r>
          </a:p>
          <a:p>
            <a:pPr lvl="3" rtl="0" eaLnBrk="1" latinLnBrk="0" hangingPunct="1"/>
            <a:r>
              <a:rPr lang="sl-SI"/>
              <a:t>Četrta raven</a:t>
            </a:r>
          </a:p>
          <a:p>
            <a:pPr lvl="4" rtl="0" eaLnBrk="1" latinLnBrk="0" hangingPunct="1"/>
            <a:r>
              <a:rPr lang="sl-SI"/>
              <a:t>Peta raven</a:t>
            </a:r>
            <a:endParaRPr kumimoji="0" lang="sl-SI" dirty="0"/>
          </a:p>
        </p:txBody>
      </p:sp>
      <p:sp>
        <p:nvSpPr>
          <p:cNvPr id="4" name="Označba mesta za vsebino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sl-SI"/>
              <a:t>Uredite sloge besedila matrice</a:t>
            </a:r>
          </a:p>
          <a:p>
            <a:pPr lvl="1" rtl="0" eaLnBrk="1" latinLnBrk="0" hangingPunct="1"/>
            <a:r>
              <a:rPr lang="sl-SI"/>
              <a:t>Druga raven</a:t>
            </a:r>
          </a:p>
          <a:p>
            <a:pPr lvl="2" rtl="0" eaLnBrk="1" latinLnBrk="0" hangingPunct="1"/>
            <a:r>
              <a:rPr lang="sl-SI"/>
              <a:t>Tretja raven</a:t>
            </a:r>
          </a:p>
          <a:p>
            <a:pPr lvl="3" rtl="0" eaLnBrk="1" latinLnBrk="0" hangingPunct="1"/>
            <a:r>
              <a:rPr lang="sl-SI"/>
              <a:t>Četrta raven</a:t>
            </a:r>
          </a:p>
          <a:p>
            <a:pPr lvl="4" rtl="0" eaLnBrk="1" latinLnBrk="0" hangingPunct="1"/>
            <a:r>
              <a:rPr lang="sl-SI"/>
              <a:t>Peta raven</a:t>
            </a:r>
            <a:endParaRPr kumimoji="0" lang="sl-SI" dirty="0"/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8F3D586-9524-4CFF-9B35-17FB04A99273}" type="datetime1">
              <a:rPr lang="sl-SI" smtClean="0"/>
              <a:t>9. 05. 2019</a:t>
            </a:fld>
            <a:endParaRPr lang="sl-SI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dirty="0"/>
              <a:t>Dodajte nogo</a:t>
            </a:r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sl-SI"/>
              <a:t>Uredite slog naslova matrice</a:t>
            </a:r>
            <a:endParaRPr kumimoji="0" lang="sl-SI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sl-SI"/>
              <a:t>Uredite sloge besedila matrice</a:t>
            </a:r>
          </a:p>
        </p:txBody>
      </p:sp>
      <p:sp>
        <p:nvSpPr>
          <p:cNvPr id="5" name="Označba mesta vsebine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sl-SI"/>
              <a:t>Uredite sloge besedila matrice</a:t>
            </a:r>
          </a:p>
          <a:p>
            <a:pPr lvl="1" rtl="0" eaLnBrk="1" latinLnBrk="0" hangingPunct="1"/>
            <a:r>
              <a:rPr lang="sl-SI"/>
              <a:t>Druga raven</a:t>
            </a:r>
          </a:p>
          <a:p>
            <a:pPr lvl="2" rtl="0" eaLnBrk="1" latinLnBrk="0" hangingPunct="1"/>
            <a:r>
              <a:rPr lang="sl-SI"/>
              <a:t>Tretja raven</a:t>
            </a:r>
          </a:p>
          <a:p>
            <a:pPr lvl="3" rtl="0" eaLnBrk="1" latinLnBrk="0" hangingPunct="1"/>
            <a:r>
              <a:rPr lang="sl-SI"/>
              <a:t>Četrta raven</a:t>
            </a:r>
          </a:p>
          <a:p>
            <a:pPr lvl="4" rtl="0" eaLnBrk="1" latinLnBrk="0" hangingPunct="1"/>
            <a:r>
              <a:rPr lang="sl-SI"/>
              <a:t>Peta raven</a:t>
            </a:r>
            <a:endParaRPr kumimoji="0" lang="sl-SI" dirty="0"/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sl-SI"/>
              <a:t>Uredite sloge besedila matrice</a:t>
            </a:r>
          </a:p>
        </p:txBody>
      </p:sp>
      <p:sp>
        <p:nvSpPr>
          <p:cNvPr id="6" name="Označba mesta za vsebino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sl-SI"/>
              <a:t>Uredite sloge besedila matrice</a:t>
            </a:r>
          </a:p>
          <a:p>
            <a:pPr lvl="1" rtl="0" eaLnBrk="1" latinLnBrk="0" hangingPunct="1"/>
            <a:r>
              <a:rPr lang="sl-SI"/>
              <a:t>Druga raven</a:t>
            </a:r>
          </a:p>
          <a:p>
            <a:pPr lvl="2" rtl="0" eaLnBrk="1" latinLnBrk="0" hangingPunct="1"/>
            <a:r>
              <a:rPr lang="sl-SI"/>
              <a:t>Tretja raven</a:t>
            </a:r>
          </a:p>
          <a:p>
            <a:pPr lvl="3" rtl="0" eaLnBrk="1" latinLnBrk="0" hangingPunct="1"/>
            <a:r>
              <a:rPr lang="sl-SI"/>
              <a:t>Četrta raven</a:t>
            </a:r>
          </a:p>
          <a:p>
            <a:pPr lvl="4" rtl="0" eaLnBrk="1" latinLnBrk="0" hangingPunct="1"/>
            <a:r>
              <a:rPr lang="sl-SI"/>
              <a:t>Peta raven</a:t>
            </a:r>
            <a:endParaRPr kumimoji="0" lang="sl-SI" dirty="0"/>
          </a:p>
        </p:txBody>
      </p:sp>
      <p:sp>
        <p:nvSpPr>
          <p:cNvPr id="7" name="Označba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83E709-E8C4-4871-9103-30FC2E980C0A}" type="datetime1">
              <a:rPr lang="sl-SI" smtClean="0"/>
              <a:t>9. 05. 2019</a:t>
            </a:fld>
            <a:endParaRPr lang="sl-SI" dirty="0"/>
          </a:p>
        </p:txBody>
      </p:sp>
      <p:sp>
        <p:nvSpPr>
          <p:cNvPr id="8" name="Označba mesta za nogo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dirty="0"/>
              <a:t>Dodajte nogo</a:t>
            </a:r>
          </a:p>
        </p:txBody>
      </p:sp>
      <p:sp>
        <p:nvSpPr>
          <p:cNvPr id="9" name="Označba mesta za številko diapoz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l-SI"/>
              <a:t>Uredite slog naslova matrice</a:t>
            </a:r>
            <a:endParaRPr kumimoji="0" lang="sl-SI" dirty="0"/>
          </a:p>
        </p:txBody>
      </p:sp>
      <p:sp>
        <p:nvSpPr>
          <p:cNvPr id="3" name="Označba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CB1373-BB3B-4875-8EAE-99F257775020}" type="datetime1">
              <a:rPr lang="sl-SI" smtClean="0"/>
              <a:t>9. 05. 2019</a:t>
            </a:fld>
            <a:endParaRPr lang="sl-SI" dirty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dirty="0"/>
              <a:t>Dodajte nogo</a:t>
            </a:r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C2D08E-1C10-490E-B29B-BDBB22F7C68E}" type="datetime1">
              <a:rPr lang="sl-SI" smtClean="0"/>
              <a:t>9. 05. 2019</a:t>
            </a:fld>
            <a:endParaRPr lang="sl-SI" dirty="0"/>
          </a:p>
        </p:txBody>
      </p:sp>
      <p:sp>
        <p:nvSpPr>
          <p:cNvPr id="3" name="Označba mesta za nogo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dirty="0"/>
              <a:t>Dodajte nogo</a:t>
            </a:r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l-SI"/>
              <a:t>Uredite slog naslova matrice</a:t>
            </a:r>
            <a:endParaRPr kumimoji="0" lang="sl-SI" dirty="0"/>
          </a:p>
        </p:txBody>
      </p:sp>
      <p:sp>
        <p:nvSpPr>
          <p:cNvPr id="4" name="Označba mesta za vsebino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sl-SI"/>
              <a:t>Uredite sloge besedila matrice</a:t>
            </a:r>
          </a:p>
          <a:p>
            <a:pPr lvl="1" rtl="0" eaLnBrk="1" latinLnBrk="0" hangingPunct="1"/>
            <a:r>
              <a:rPr lang="sl-SI"/>
              <a:t>Druga raven</a:t>
            </a:r>
          </a:p>
          <a:p>
            <a:pPr lvl="2" rtl="0" eaLnBrk="1" latinLnBrk="0" hangingPunct="1"/>
            <a:r>
              <a:rPr lang="sl-SI"/>
              <a:t>Tretja raven</a:t>
            </a:r>
          </a:p>
          <a:p>
            <a:pPr lvl="3" rtl="0" eaLnBrk="1" latinLnBrk="0" hangingPunct="1"/>
            <a:r>
              <a:rPr lang="sl-SI"/>
              <a:t>Četrta raven</a:t>
            </a:r>
          </a:p>
          <a:p>
            <a:pPr lvl="4" rtl="0" eaLnBrk="1" latinLnBrk="0" hangingPunct="1"/>
            <a:r>
              <a:rPr lang="sl-SI"/>
              <a:t>Peta raven</a:t>
            </a:r>
            <a:endParaRPr kumimoji="0" lang="sl-SI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sl-SI"/>
              <a:t>Uredite sloge besedila matrice</a:t>
            </a:r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F7FD53-FD20-440F-841C-893BDD7332A7}" type="datetime1">
              <a:rPr lang="sl-SI" smtClean="0"/>
              <a:t>9. 05. 2019</a:t>
            </a:fld>
            <a:endParaRPr lang="sl-SI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dirty="0"/>
              <a:t>Dodajte nogo</a:t>
            </a:r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z enim odrezanim in zaobljenim vogalom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sz="1800" dirty="0"/>
          </a:p>
        </p:txBody>
      </p:sp>
      <p:sp>
        <p:nvSpPr>
          <p:cNvPr id="12" name="Pravokotni trikotnik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sz="1800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sl-SI"/>
              <a:t>Uredite slog naslova matrice</a:t>
            </a:r>
            <a:endParaRPr kumimoji="0" lang="sl-SI" dirty="0"/>
          </a:p>
        </p:txBody>
      </p:sp>
      <p:sp>
        <p:nvSpPr>
          <p:cNvPr id="3" name="Označba mesta za sliko 2" descr="Prazna označba mesta za dodajanje slike. Kliknite označbo mesta in izberite sliko, ki jo želite dodati.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sl-SI"/>
              <a:t>Kliknite ikono, če želite dodati sliko</a:t>
            </a:r>
            <a:endParaRPr kumimoji="0" lang="sl-SI" dirty="0"/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sl-SI"/>
              <a:t>Uredite sloge besedila matrice</a:t>
            </a:r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45E7F6-CC49-44B1-893D-C9CB9E49F531}" type="datetime1">
              <a:rPr lang="sl-SI" smtClean="0"/>
              <a:t>9. 05. 2019</a:t>
            </a:fld>
            <a:endParaRPr lang="sl-SI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dirty="0"/>
              <a:t>Dodajte nogo</a:t>
            </a:r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sl-SI" smtClean="0"/>
              <a:t>‹#›</a:t>
            </a:fld>
            <a:endParaRPr lang="sl-SI" dirty="0"/>
          </a:p>
        </p:txBody>
      </p:sp>
      <p:sp>
        <p:nvSpPr>
          <p:cNvPr id="10" name="Prostoročno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sl-SI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očno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sl-SI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kupina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Pravokotnik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l-SI" dirty="0"/>
            </a:p>
          </p:txBody>
        </p:sp>
        <p:grpSp>
          <p:nvGrpSpPr>
            <p:cNvPr id="27" name="Skupina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Prostoročno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sl-SI" sz="18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Prostoročno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sl-SI" sz="18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Skupina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Prostoročno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sl-SI" sz="1800" dirty="0"/>
                </a:p>
              </p:txBody>
            </p:sp>
            <p:sp>
              <p:nvSpPr>
                <p:cNvPr id="33" name="Prostoročno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sl-SI" sz="1800" dirty="0"/>
                </a:p>
              </p:txBody>
            </p:sp>
          </p:grpSp>
        </p:grpSp>
      </p:grpSp>
      <p:sp>
        <p:nvSpPr>
          <p:cNvPr id="9" name="Označba mesta za naslov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sl-SI" dirty="0"/>
              <a:t>Kliknite, če želite urediti slog naslova matrice</a:t>
            </a:r>
            <a:endParaRPr kumimoji="0" lang="sl-SI" dirty="0"/>
          </a:p>
        </p:txBody>
      </p:sp>
      <p:sp>
        <p:nvSpPr>
          <p:cNvPr id="30" name="Označba mesta za besedilo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sl-SI" dirty="0"/>
              <a:t>Uredite sloge besedila matrice</a:t>
            </a:r>
          </a:p>
          <a:p>
            <a:pPr lvl="1" rtl="0" eaLnBrk="1" latinLnBrk="0" hangingPunct="1"/>
            <a:r>
              <a:rPr lang="sl-SI" dirty="0"/>
              <a:t>Druga raven</a:t>
            </a:r>
          </a:p>
          <a:p>
            <a:pPr lvl="2" rtl="0" eaLnBrk="1" latinLnBrk="0" hangingPunct="1"/>
            <a:r>
              <a:rPr lang="sl-SI" dirty="0"/>
              <a:t>Tretja raven</a:t>
            </a:r>
          </a:p>
          <a:p>
            <a:pPr lvl="3" rtl="0" eaLnBrk="1" latinLnBrk="0" hangingPunct="1"/>
            <a:r>
              <a:rPr lang="sl-SI" dirty="0"/>
              <a:t>Četrta raven</a:t>
            </a:r>
          </a:p>
          <a:p>
            <a:pPr lvl="4" rtl="0" eaLnBrk="1" latinLnBrk="0" hangingPunct="1"/>
            <a:r>
              <a:rPr lang="sl-SI" dirty="0"/>
              <a:t>Peta raven</a:t>
            </a:r>
          </a:p>
        </p:txBody>
      </p:sp>
      <p:sp>
        <p:nvSpPr>
          <p:cNvPr id="10" name="Označba mesta za datum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008D0D69-D5A0-4F0C-8106-14E3E3FA6E9D}" type="datetime1">
              <a:rPr lang="sl-SI" smtClean="0"/>
              <a:t>9. 05. 2019</a:t>
            </a:fld>
            <a:endParaRPr lang="sl-SI" dirty="0"/>
          </a:p>
        </p:txBody>
      </p:sp>
      <p:sp>
        <p:nvSpPr>
          <p:cNvPr id="22" name="Označba mesta za nogo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sl-SI" dirty="0"/>
              <a:t>Dodajte nogo</a:t>
            </a:r>
          </a:p>
        </p:txBody>
      </p:sp>
      <p:sp>
        <p:nvSpPr>
          <p:cNvPr id="18" name="Označba mesta za številko diapozitiva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sl-SI" smtClean="0"/>
              <a:pPr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l-SI" dirty="0">
                <a:latin typeface="Calibri" panose="020F0502020204030204" pitchFamily="34" charset="0"/>
              </a:rPr>
              <a:t>Spodbude za omilitev podnebnih sprememb</a:t>
            </a: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sl-SI" dirty="0"/>
              <a:t> </a:t>
            </a:r>
            <a:r>
              <a:rPr lang="sl-SI" dirty="0">
                <a:latin typeface="Calibri" panose="020F0502020204030204" pitchFamily="34" charset="0"/>
              </a:rPr>
              <a:t>mag. Karin Žvokelj</a:t>
            </a:r>
          </a:p>
          <a:p>
            <a:pPr rtl="0"/>
            <a:r>
              <a:rPr lang="sl-SI" dirty="0">
                <a:latin typeface="Calibri" panose="020F0502020204030204" pitchFamily="34" charset="0"/>
              </a:rPr>
              <a:t>Služba za razvojna sredstva</a:t>
            </a:r>
          </a:p>
          <a:p>
            <a:pPr rt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/>
            <a:r>
              <a:rPr lang="sl-SI" sz="3200" b="1" dirty="0">
                <a:latin typeface="Calibri" panose="020F0502020204030204" pitchFamily="34" charset="0"/>
              </a:rPr>
              <a:t>Kohezijska sredstva in omilitev podnebnih sprememb</a:t>
            </a:r>
            <a:br>
              <a:rPr lang="sl-SI" sz="3200" b="1" dirty="0">
                <a:latin typeface="Calibri" panose="020F0502020204030204" pitchFamily="34" charset="0"/>
              </a:rPr>
            </a:br>
            <a:r>
              <a:rPr lang="sl-SI" sz="3200" b="1" dirty="0">
                <a:latin typeface="Calibri" panose="020F0502020204030204" pitchFamily="34" charset="0"/>
              </a:rPr>
              <a:t>cca. 160 mio EUR (cca 85 mio nepovratnih sredstev)</a:t>
            </a:r>
          </a:p>
        </p:txBody>
      </p:sp>
      <p:sp>
        <p:nvSpPr>
          <p:cNvPr id="2" name="Označba mesta za vsebino 1"/>
          <p:cNvSpPr>
            <a:spLocks noGrp="1"/>
          </p:cNvSpPr>
          <p:nvPr>
            <p:ph idx="1"/>
          </p:nvPr>
        </p:nvSpPr>
        <p:spPr>
          <a:xfrm>
            <a:off x="609600" y="1935480"/>
            <a:ext cx="10972800" cy="3647173"/>
          </a:xfrm>
        </p:spPr>
        <p:txBody>
          <a:bodyPr rtlCol="0"/>
          <a:lstStyle/>
          <a:p>
            <a:pPr marL="0" indent="0" rtl="0">
              <a:buNone/>
            </a:pPr>
            <a:endParaRPr lang="sl-SI" dirty="0"/>
          </a:p>
          <a:p>
            <a:pPr rtl="0"/>
            <a:r>
              <a:rPr lang="sl-SI" dirty="0">
                <a:latin typeface="Calibri" panose="020F0502020204030204" pitchFamily="34" charset="0"/>
              </a:rPr>
              <a:t>prednostna naložba </a:t>
            </a:r>
            <a:r>
              <a:rPr lang="sl-SI" b="1" dirty="0">
                <a:latin typeface="Calibri" panose="020F0502020204030204" pitchFamily="34" charset="0"/>
              </a:rPr>
              <a:t>1.2</a:t>
            </a:r>
            <a:r>
              <a:rPr lang="sl-SI" dirty="0">
                <a:latin typeface="Calibri" panose="020F0502020204030204" pitchFamily="34" charset="0"/>
              </a:rPr>
              <a:t>: 53,3 mio EUR (nepovratna sredstva: 28,3 mio EUR in povratna sredstva: 25 mio EUR), domena ukrepa 065</a:t>
            </a:r>
          </a:p>
          <a:p>
            <a:pPr rtl="0"/>
            <a:endParaRPr lang="sl-SI" sz="1200" dirty="0">
              <a:latin typeface="Calibri" panose="020F0502020204030204" pitchFamily="34" charset="0"/>
            </a:endParaRPr>
          </a:p>
          <a:p>
            <a:pPr rtl="0"/>
            <a:r>
              <a:rPr lang="sl-SI" dirty="0">
                <a:latin typeface="Calibri" panose="020F0502020204030204" pitchFamily="34" charset="0"/>
              </a:rPr>
              <a:t>prednostna naložba </a:t>
            </a:r>
            <a:r>
              <a:rPr lang="sl-SI" b="1" dirty="0">
                <a:latin typeface="Calibri" panose="020F0502020204030204" pitchFamily="34" charset="0"/>
              </a:rPr>
              <a:t>3.1</a:t>
            </a:r>
            <a:r>
              <a:rPr lang="sl-SI" dirty="0">
                <a:latin typeface="Calibri" panose="020F0502020204030204" pitchFamily="34" charset="0"/>
              </a:rPr>
              <a:t>: 81,25 mio EUR (nepovratna sredstva: 56,25 mio EUR in povratna sredstva: 25 mio EUR), domene ukrepov 068, 069 in 071</a:t>
            </a:r>
          </a:p>
          <a:p>
            <a:pPr rtl="0"/>
            <a:endParaRPr lang="sl-SI" sz="1200" dirty="0">
              <a:latin typeface="Calibri" panose="020F0502020204030204" pitchFamily="34" charset="0"/>
            </a:endParaRPr>
          </a:p>
          <a:p>
            <a:pPr rtl="0"/>
            <a:r>
              <a:rPr lang="sl-SI" dirty="0">
                <a:latin typeface="Calibri" panose="020F0502020204030204" pitchFamily="34" charset="0"/>
              </a:rPr>
              <a:t>prednostna naložba </a:t>
            </a:r>
            <a:r>
              <a:rPr lang="sl-SI" b="1" dirty="0">
                <a:latin typeface="Calibri" panose="020F0502020204030204" pitchFamily="34" charset="0"/>
              </a:rPr>
              <a:t>4.1</a:t>
            </a:r>
            <a:r>
              <a:rPr lang="sl-SI" dirty="0">
                <a:latin typeface="Calibri" panose="020F0502020204030204" pitchFamily="34" charset="0"/>
              </a:rPr>
              <a:t>: 25 mio EUR povratnih sredstev, domena ukrepa 013</a:t>
            </a:r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1632284" y="503561"/>
            <a:ext cx="8927432" cy="1143000"/>
          </a:xfrm>
        </p:spPr>
        <p:txBody>
          <a:bodyPr rtlCol="0">
            <a:normAutofit/>
          </a:bodyPr>
          <a:lstStyle/>
          <a:p>
            <a:pPr algn="ctr"/>
            <a:r>
              <a:rPr lang="pl-PL" sz="3200" b="1" dirty="0">
                <a:latin typeface="Calibri" panose="020F0502020204030204" pitchFamily="34" charset="0"/>
              </a:rPr>
              <a:t>Kazalniki, povezani z ukrepi za omilitev podnebnih sprememb</a:t>
            </a:r>
          </a:p>
        </p:txBody>
      </p:sp>
      <p:sp>
        <p:nvSpPr>
          <p:cNvPr id="2" name="Označba mesta za vsebino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93192" lvl="1" indent="0">
              <a:buNone/>
            </a:pPr>
            <a:r>
              <a:rPr lang="pl-PL" b="1" dirty="0">
                <a:latin typeface="Calibri" panose="020F0502020204030204" pitchFamily="34" charset="0"/>
              </a:rPr>
              <a:t>PN 3.1:</a:t>
            </a:r>
          </a:p>
          <a:p>
            <a:pPr lvl="2"/>
            <a:r>
              <a:rPr lang="pl-PL" b="1" dirty="0">
                <a:latin typeface="Calibri" panose="020F0502020204030204" pitchFamily="34" charset="0"/>
              </a:rPr>
              <a:t>kazalnik učinka 3.7: </a:t>
            </a:r>
            <a:r>
              <a:rPr lang="sl-SI" b="1" dirty="0">
                <a:latin typeface="Calibri" panose="020F0502020204030204" pitchFamily="34" charset="0"/>
              </a:rPr>
              <a:t>število podjetij, ki so uvedla ukrepe za učinkovito ravnanje z viri</a:t>
            </a:r>
            <a:r>
              <a:rPr lang="sl-SI" dirty="0">
                <a:latin typeface="Calibri" panose="020F0502020204030204" pitchFamily="34" charset="0"/>
              </a:rPr>
              <a:t>, ciljna vrednost za 2023: 1000; dosežena vrednost konec leta 2018: 107 </a:t>
            </a:r>
            <a:r>
              <a:rPr lang="sl-SI" sz="1100" i="1" dirty="0">
                <a:latin typeface="Calibri" panose="020F0502020204030204" pitchFamily="34" charset="0"/>
              </a:rPr>
              <a:t>(vir podatka, IS </a:t>
            </a:r>
            <a:r>
              <a:rPr lang="sl-SI" sz="1100" i="1" dirty="0" err="1">
                <a:latin typeface="Calibri" panose="020F0502020204030204" pitchFamily="34" charset="0"/>
              </a:rPr>
              <a:t>eMA</a:t>
            </a:r>
            <a:r>
              <a:rPr lang="sl-SI" sz="1100" i="1" dirty="0">
                <a:latin typeface="Calibri" panose="020F0502020204030204" pitchFamily="34" charset="0"/>
              </a:rPr>
              <a:t>, 8.5.2019, ni še dokončno – v IS </a:t>
            </a:r>
            <a:r>
              <a:rPr lang="sl-SI" sz="1100" i="1" dirty="0" err="1">
                <a:latin typeface="Calibri" panose="020F0502020204030204" pitchFamily="34" charset="0"/>
              </a:rPr>
              <a:t>eMA</a:t>
            </a:r>
            <a:r>
              <a:rPr lang="sl-SI" sz="1100" i="1" dirty="0">
                <a:latin typeface="Calibri" panose="020F0502020204030204" pitchFamily="34" charset="0"/>
              </a:rPr>
              <a:t> se prenašajo še operacije iz leta 2016)</a:t>
            </a:r>
            <a:r>
              <a:rPr lang="sl-SI" dirty="0">
                <a:latin typeface="Calibri" panose="020F0502020204030204" pitchFamily="34" charset="0"/>
              </a:rPr>
              <a:t> </a:t>
            </a:r>
          </a:p>
          <a:p>
            <a:pPr lvl="2"/>
            <a:r>
              <a:rPr lang="sl-SI" b="1" dirty="0">
                <a:latin typeface="Calibri" panose="020F0502020204030204" pitchFamily="34" charset="0"/>
              </a:rPr>
              <a:t>kazalnik rezultata 3.5: višja snovna produktivnost: </a:t>
            </a:r>
            <a:r>
              <a:rPr lang="sl-SI" dirty="0">
                <a:latin typeface="Calibri" panose="020F0502020204030204" pitchFamily="34" charset="0"/>
              </a:rPr>
              <a:t>ciljna vrednost za 2023: 1,50; dosežena vrednost v letu 2017 je 1,59 kg/EUR (podatki </a:t>
            </a:r>
            <a:r>
              <a:rPr lang="sl-SI" dirty="0" err="1">
                <a:latin typeface="Calibri" panose="020F0502020204030204" pitchFamily="34" charset="0"/>
              </a:rPr>
              <a:t>Eurostat</a:t>
            </a:r>
            <a:r>
              <a:rPr lang="sl-SI" dirty="0">
                <a:latin typeface="Calibri" panose="020F0502020204030204" pitchFamily="34" charset="0"/>
              </a:rPr>
              <a:t>)</a:t>
            </a:r>
          </a:p>
          <a:p>
            <a:pPr marL="393192" lvl="1" indent="0">
              <a:buNone/>
            </a:pPr>
            <a:r>
              <a:rPr lang="sl-SI" b="1" dirty="0">
                <a:latin typeface="Calibri" panose="020F0502020204030204" pitchFamily="34" charset="0"/>
              </a:rPr>
              <a:t>PN 4.1:</a:t>
            </a:r>
          </a:p>
          <a:p>
            <a:pPr lvl="2"/>
            <a:r>
              <a:rPr lang="sl-SI" b="1" dirty="0">
                <a:latin typeface="Calibri" panose="020F0502020204030204" pitchFamily="34" charset="0"/>
              </a:rPr>
              <a:t>kazalnik učinka CO32: Energetska učinkovitost: Zmanjšanje letne porabe primarne energije v javnih stavbah</a:t>
            </a:r>
          </a:p>
          <a:p>
            <a:pPr lvl="2"/>
            <a:r>
              <a:rPr lang="sl-SI" b="1" dirty="0">
                <a:latin typeface="Calibri" panose="020F0502020204030204" pitchFamily="34" charset="0"/>
              </a:rPr>
              <a:t>kazalnik učinka 4.41: Zmanjšanje emisij toplogrednih plinov: Ocenjeno letno zmanjšanje emisij toplogrednih plinov</a:t>
            </a:r>
          </a:p>
          <a:p>
            <a:pPr lvl="2"/>
            <a:endParaRPr lang="sl-SI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930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120316" y="104274"/>
            <a:ext cx="10972800" cy="1157277"/>
          </a:xfrm>
        </p:spPr>
        <p:txBody>
          <a:bodyPr rtlCol="0">
            <a:normAutofit/>
          </a:bodyPr>
          <a:lstStyle/>
          <a:p>
            <a:pPr algn="ctr"/>
            <a:r>
              <a:rPr lang="sl-SI" sz="3200" b="1" dirty="0">
                <a:latin typeface="Calibri" panose="020F0502020204030204" pitchFamily="34" charset="0"/>
              </a:rPr>
              <a:t>Pregled spodbud – PN 1.2</a:t>
            </a:r>
          </a:p>
        </p:txBody>
      </p:sp>
      <p:sp>
        <p:nvSpPr>
          <p:cNvPr id="2" name="Označba mesta za vsebino 1"/>
          <p:cNvSpPr>
            <a:spLocks noGrp="1"/>
          </p:cNvSpPr>
          <p:nvPr>
            <p:ph idx="1"/>
          </p:nvPr>
        </p:nvSpPr>
        <p:spPr>
          <a:xfrm>
            <a:off x="609600" y="1515979"/>
            <a:ext cx="10972800" cy="4808621"/>
          </a:xfrm>
        </p:spPr>
        <p:txBody>
          <a:bodyPr rtlCol="0">
            <a:normAutofit fontScale="92500" lnSpcReduction="10000"/>
          </a:bodyPr>
          <a:lstStyle/>
          <a:p>
            <a:r>
              <a:rPr lang="sl-SI" sz="2200" dirty="0">
                <a:latin typeface="Calibri" panose="020F0502020204030204" pitchFamily="34" charset="0"/>
              </a:rPr>
              <a:t>Vsi javni razpisi, ki jih izvajamo v okviru te prednostne naložbe, so namenjeni uresničevanju </a:t>
            </a:r>
            <a:r>
              <a:rPr lang="sl-SI" sz="2200" b="1" dirty="0">
                <a:latin typeface="Calibri" panose="020F0502020204030204" pitchFamily="34" charset="0"/>
              </a:rPr>
              <a:t>Slovenske strategije pametne specializacije –S4</a:t>
            </a:r>
          </a:p>
          <a:p>
            <a:pPr marL="0" indent="0">
              <a:buNone/>
            </a:pPr>
            <a:endParaRPr lang="sl-SI" sz="2200" dirty="0">
              <a:latin typeface="Calibri" panose="020F0502020204030204" pitchFamily="34" charset="0"/>
            </a:endParaRPr>
          </a:p>
          <a:p>
            <a:r>
              <a:rPr lang="sl-SI" sz="2200" b="1" dirty="0">
                <a:latin typeface="Calibri" panose="020F0502020204030204" pitchFamily="34" charset="0"/>
              </a:rPr>
              <a:t>Zelene tehnologije </a:t>
            </a:r>
            <a:r>
              <a:rPr lang="sl-SI" sz="2200" dirty="0">
                <a:latin typeface="Calibri" panose="020F0502020204030204" pitchFamily="34" charset="0"/>
              </a:rPr>
              <a:t>lahko najdemo na vseh prednostnih področjih S4:</a:t>
            </a:r>
          </a:p>
          <a:p>
            <a:pPr lvl="2"/>
            <a:r>
              <a:rPr lang="sl-SI" sz="2200" b="1" dirty="0">
                <a:latin typeface="Calibri" panose="020F0502020204030204" pitchFamily="34" charset="0"/>
              </a:rPr>
              <a:t>Pametna mesta</a:t>
            </a:r>
            <a:r>
              <a:rPr lang="sl-SI" sz="2200" dirty="0">
                <a:latin typeface="Calibri" panose="020F0502020204030204" pitchFamily="34" charset="0"/>
              </a:rPr>
              <a:t>: spodbujanje pametnih sistemov za upravljanje z energijo;</a:t>
            </a:r>
          </a:p>
          <a:p>
            <a:pPr lvl="2"/>
            <a:r>
              <a:rPr lang="sl-SI" sz="2200" b="1" dirty="0">
                <a:latin typeface="Calibri" panose="020F0502020204030204" pitchFamily="34" charset="0"/>
              </a:rPr>
              <a:t>Pametne stavbe in dom z lesno verigo</a:t>
            </a:r>
            <a:r>
              <a:rPr lang="sl-SI" sz="2200" dirty="0">
                <a:latin typeface="Calibri" panose="020F0502020204030204" pitchFamily="34" charset="0"/>
              </a:rPr>
              <a:t>: spodbujanje razvoja celovitih sistemov upravljanja zgradb s ciljem večje energetske učinkovitosti;</a:t>
            </a:r>
          </a:p>
          <a:p>
            <a:pPr lvl="2"/>
            <a:r>
              <a:rPr lang="sl-SI" sz="2200" b="1" dirty="0">
                <a:latin typeface="Calibri" panose="020F0502020204030204" pitchFamily="34" charset="0"/>
              </a:rPr>
              <a:t>Mreže za prehod v krožno gospodarstvo</a:t>
            </a:r>
            <a:r>
              <a:rPr lang="sl-SI" sz="2200" dirty="0">
                <a:latin typeface="Calibri" panose="020F0502020204030204" pitchFamily="34" charset="0"/>
              </a:rPr>
              <a:t>: spodbujanje razvoja tehnologij za uporabo sekundarnih surovin in ponovno rabo odpadkov ter tehnologij za pridobivanje energije iz alternativnih virov;</a:t>
            </a:r>
          </a:p>
          <a:p>
            <a:pPr lvl="2"/>
            <a:r>
              <a:rPr lang="sl-SI" sz="2200" b="1" dirty="0">
                <a:latin typeface="Calibri" panose="020F0502020204030204" pitchFamily="34" charset="0"/>
              </a:rPr>
              <a:t>Mobilnost,  Tovarne prihodnosti in Materiali</a:t>
            </a:r>
            <a:r>
              <a:rPr lang="sl-SI" sz="2200" dirty="0">
                <a:latin typeface="Calibri" panose="020F0502020204030204" pitchFamily="34" charset="0"/>
              </a:rPr>
              <a:t>: pričakuje se prispevek k večji energetski in snovni učinkovitosti.</a:t>
            </a:r>
          </a:p>
          <a:p>
            <a:pPr marL="0" indent="0" algn="just">
              <a:buNone/>
            </a:pPr>
            <a:r>
              <a:rPr lang="sl-SI" sz="2200" dirty="0">
                <a:latin typeface="Calibri" panose="020F0502020204030204" pitchFamily="34" charset="0"/>
              </a:rPr>
              <a:t>Trenutno se na področju raziskav, razvoja in inovacij izvaja skoraj </a:t>
            </a:r>
            <a:r>
              <a:rPr lang="sl-SI" sz="2200" b="1" dirty="0">
                <a:latin typeface="Calibri" panose="020F0502020204030204" pitchFamily="34" charset="0"/>
              </a:rPr>
              <a:t>300 projektov, </a:t>
            </a:r>
            <a:r>
              <a:rPr lang="sl-SI" sz="2200" dirty="0">
                <a:latin typeface="Calibri" panose="020F0502020204030204" pitchFamily="34" charset="0"/>
              </a:rPr>
              <a:t>analiza</a:t>
            </a:r>
            <a:r>
              <a:rPr lang="sl-SI" sz="2200" b="1" dirty="0">
                <a:latin typeface="Calibri" panose="020F0502020204030204" pitchFamily="34" charset="0"/>
              </a:rPr>
              <a:t> </a:t>
            </a:r>
            <a:r>
              <a:rPr lang="sl-SI" sz="2200" dirty="0">
                <a:latin typeface="Calibri" panose="020F0502020204030204" pitchFamily="34" charset="0"/>
              </a:rPr>
              <a:t>končnih poročil prvih zaključenih projektov še ni izvedena in zato še ne moremo poročati o konkretnih doseženih učinkih. 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lvl="2"/>
            <a:endParaRPr lang="sl-SI" dirty="0"/>
          </a:p>
          <a:p>
            <a:pPr rt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609600" y="465221"/>
            <a:ext cx="10972800" cy="796330"/>
          </a:xfrm>
        </p:spPr>
        <p:txBody>
          <a:bodyPr rtlCol="0">
            <a:normAutofit/>
          </a:bodyPr>
          <a:lstStyle/>
          <a:p>
            <a:pPr algn="ctr" rtl="0"/>
            <a:r>
              <a:rPr lang="sl-SI" sz="3200" b="1" dirty="0">
                <a:latin typeface="Calibri" panose="020F0502020204030204" pitchFamily="34" charset="0"/>
              </a:rPr>
              <a:t>Pregled spodbud – PN 3.1</a:t>
            </a:r>
          </a:p>
        </p:txBody>
      </p:sp>
      <p:sp>
        <p:nvSpPr>
          <p:cNvPr id="2" name="Označba mesta za vsebino 1"/>
          <p:cNvSpPr>
            <a:spLocks noGrp="1"/>
          </p:cNvSpPr>
          <p:nvPr>
            <p:ph idx="1"/>
          </p:nvPr>
        </p:nvSpPr>
        <p:spPr>
          <a:xfrm>
            <a:off x="665748" y="1435768"/>
            <a:ext cx="10972800" cy="4656221"/>
          </a:xfrm>
        </p:spPr>
        <p:txBody>
          <a:bodyPr rtlCol="0">
            <a:normAutofit fontScale="92500" lnSpcReduction="20000"/>
          </a:bodyPr>
          <a:lstStyle/>
          <a:p>
            <a:pPr marL="274320" lvl="1" indent="-274320">
              <a:buClr>
                <a:schemeClr val="accent3">
                  <a:lumMod val="50000"/>
                </a:schemeClr>
              </a:buClr>
              <a:buSzPct val="95000"/>
            </a:pPr>
            <a:r>
              <a:rPr lang="sl-SI" b="1" dirty="0">
                <a:latin typeface="Calibri" panose="020F0502020204030204" pitchFamily="34" charset="0"/>
              </a:rPr>
              <a:t>Spodbude za lesno industrijo (</a:t>
            </a:r>
            <a:r>
              <a:rPr lang="sl-SI" dirty="0">
                <a:latin typeface="Calibri" panose="020F0502020204030204" pitchFamily="34" charset="0"/>
              </a:rPr>
              <a:t>število izvedenih javnih razpisov: 5, število podprtih podjetij: 75</a:t>
            </a:r>
            <a:r>
              <a:rPr lang="sl-SI" b="1" dirty="0">
                <a:latin typeface="Calibri" panose="020F0502020204030204" pitchFamily="34" charset="0"/>
              </a:rPr>
              <a:t>)</a:t>
            </a:r>
          </a:p>
          <a:p>
            <a:pPr marL="0" lvl="1" indent="0">
              <a:buClr>
                <a:schemeClr val="accent3">
                  <a:lumMod val="50000"/>
                </a:schemeClr>
              </a:buClr>
              <a:buSzPct val="95000"/>
              <a:buNone/>
            </a:pPr>
            <a:r>
              <a:rPr lang="sl-SI" dirty="0">
                <a:latin typeface="Calibri" panose="020F0502020204030204" pitchFamily="34" charset="0"/>
              </a:rPr>
              <a:t>    Dejanski učinki pri podprtih projektih:</a:t>
            </a:r>
          </a:p>
          <a:p>
            <a:pPr lvl="1"/>
            <a:r>
              <a:rPr lang="sl-SI" dirty="0">
                <a:latin typeface="Calibri" panose="020F0502020204030204" pitchFamily="34" charset="0"/>
              </a:rPr>
              <a:t>prihranek električne energije do 20%,</a:t>
            </a:r>
          </a:p>
          <a:p>
            <a:pPr lvl="1"/>
            <a:r>
              <a:rPr lang="sl-SI" dirty="0">
                <a:latin typeface="Calibri" panose="020F0502020204030204" pitchFamily="34" charset="0"/>
              </a:rPr>
              <a:t>reciklaža lesnega odpada tako v novih produktih, kot tudi za ogrevanje prostorov (zapiranje snovno-energetskih tokov znotraj obrata),</a:t>
            </a:r>
          </a:p>
          <a:p>
            <a:pPr lvl="1"/>
            <a:r>
              <a:rPr lang="sl-SI" dirty="0">
                <a:latin typeface="Calibri" panose="020F0502020204030204" pitchFamily="34" charset="0"/>
              </a:rPr>
              <a:t>boljši izkoristek materiala do 20% (npr. 0,003m3/kos manj lesa),</a:t>
            </a:r>
          </a:p>
          <a:p>
            <a:endParaRPr lang="sl-SI" sz="1300" dirty="0">
              <a:latin typeface="Calibri" panose="020F0502020204030204" pitchFamily="34" charset="0"/>
            </a:endParaRPr>
          </a:p>
          <a:p>
            <a:r>
              <a:rPr lang="sl-SI" sz="2400" b="1" dirty="0">
                <a:latin typeface="Calibri" panose="020F0502020204030204" pitchFamily="34" charset="0"/>
              </a:rPr>
              <a:t>Učni izdelovalni laboratoriji</a:t>
            </a:r>
          </a:p>
          <a:p>
            <a:pPr marL="0" indent="0">
              <a:buNone/>
            </a:pPr>
            <a:endParaRPr lang="sl-SI" sz="1300" b="1" dirty="0">
              <a:latin typeface="Calibri" panose="020F0502020204030204" pitchFamily="34" charset="0"/>
            </a:endParaRPr>
          </a:p>
          <a:p>
            <a:r>
              <a:rPr lang="sl-SI" sz="2400" dirty="0">
                <a:latin typeface="Calibri" panose="020F0502020204030204" pitchFamily="34" charset="0"/>
              </a:rPr>
              <a:t>Podpora izvedbi ukrepov za </a:t>
            </a:r>
            <a:r>
              <a:rPr lang="sl-SI" sz="2400" b="1" dirty="0">
                <a:latin typeface="Calibri" panose="020F0502020204030204" pitchFamily="34" charset="0"/>
              </a:rPr>
              <a:t>zmanjšanje rabe energije in snovi in za večjo rabo obnovljivih virov energije v MSP s področja turizma </a:t>
            </a:r>
            <a:r>
              <a:rPr lang="sl-SI" sz="2400" dirty="0">
                <a:latin typeface="Calibri" panose="020F0502020204030204" pitchFamily="34" charset="0"/>
              </a:rPr>
              <a:t>na obmejnih problemskih območjih </a:t>
            </a:r>
          </a:p>
          <a:p>
            <a:pPr marL="0" indent="0">
              <a:buNone/>
            </a:pPr>
            <a:endParaRPr lang="sl-SI" sz="14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sl-SI" sz="2400" dirty="0">
                <a:latin typeface="Calibri" panose="020F0502020204030204" pitchFamily="34" charset="0"/>
              </a:rPr>
              <a:t>V okviru teh razpisov je bilo izplačanih 10 mio EUR, v izvajanju so še pogodbe v vrednosti 6,4 mio EUR, v obravnavi so vloge za JR v višini 5,5 mio EUR, v letošnjem letu bomo razpisali še 31,5 mio EUR. </a:t>
            </a:r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4050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1997242" y="288758"/>
            <a:ext cx="8317832" cy="1213425"/>
          </a:xfrm>
        </p:spPr>
        <p:txBody>
          <a:bodyPr rtlCol="0">
            <a:normAutofit/>
          </a:bodyPr>
          <a:lstStyle/>
          <a:p>
            <a:pPr algn="ctr"/>
            <a:r>
              <a:rPr lang="sl-SI" sz="3200" b="1" dirty="0"/>
              <a:t>Pregled spodbud – PN 3.1</a:t>
            </a:r>
          </a:p>
        </p:txBody>
      </p:sp>
      <p:sp>
        <p:nvSpPr>
          <p:cNvPr id="2" name="Označba mesta za vsebino 1"/>
          <p:cNvSpPr>
            <a:spLocks noGrp="1"/>
          </p:cNvSpPr>
          <p:nvPr>
            <p:ph idx="1"/>
          </p:nvPr>
        </p:nvSpPr>
        <p:spPr>
          <a:xfrm>
            <a:off x="609600" y="1935479"/>
            <a:ext cx="10972800" cy="3613395"/>
          </a:xfrm>
        </p:spPr>
        <p:txBody>
          <a:bodyPr rtlCol="0">
            <a:normAutofit fontScale="85000" lnSpcReduction="20000"/>
          </a:bodyPr>
          <a:lstStyle/>
          <a:p>
            <a:pPr marL="0" indent="0">
              <a:buNone/>
            </a:pPr>
            <a:r>
              <a:rPr lang="sl-SI" dirty="0">
                <a:latin typeface="Calibri" pitchFamily="34" charset="0"/>
              </a:rPr>
              <a:t>JR</a:t>
            </a:r>
            <a:r>
              <a:rPr lang="sl-SI" b="1" dirty="0">
                <a:latin typeface="Calibri" pitchFamily="34" charset="0"/>
              </a:rPr>
              <a:t> procesne izboljšave:</a:t>
            </a:r>
          </a:p>
          <a:p>
            <a:pPr lvl="1"/>
            <a:r>
              <a:rPr lang="sl-SI" sz="2600" dirty="0">
                <a:latin typeface="Calibri" pitchFamily="34" charset="0"/>
              </a:rPr>
              <a:t>sofinancirane tudi izboljšave, ki vodijo k učinkovitejši rabi virov in manjši porabi energije, izvedena sta bila 2 javna razpisa, podprtih je bilo 292 projektov</a:t>
            </a:r>
          </a:p>
          <a:p>
            <a:pPr marL="0" indent="0">
              <a:buNone/>
            </a:pPr>
            <a:endParaRPr lang="sl-SI" b="1" dirty="0">
              <a:latin typeface="Calibri" pitchFamily="34" charset="0"/>
            </a:endParaRPr>
          </a:p>
          <a:p>
            <a:pPr marL="0" indent="0">
              <a:buNone/>
            </a:pPr>
            <a:r>
              <a:rPr lang="sl-SI" b="1" dirty="0">
                <a:latin typeface="Calibri" pitchFamily="34" charset="0"/>
              </a:rPr>
              <a:t>Vavčerji</a:t>
            </a:r>
            <a:r>
              <a:rPr lang="sl-SI" dirty="0">
                <a:latin typeface="Calibri" pitchFamily="34" charset="0"/>
              </a:rPr>
              <a:t>:</a:t>
            </a:r>
          </a:p>
          <a:p>
            <a:pPr lvl="1"/>
            <a:r>
              <a:rPr lang="sl-SI" sz="2600" dirty="0">
                <a:latin typeface="Calibri" pitchFamily="34" charset="0"/>
              </a:rPr>
              <a:t>certifikati kakovosti: </a:t>
            </a:r>
            <a:r>
              <a:rPr lang="sl-SI" sz="2600" dirty="0" err="1">
                <a:latin typeface="Calibri" pitchFamily="34" charset="0"/>
              </a:rPr>
              <a:t>okoljska</a:t>
            </a:r>
            <a:r>
              <a:rPr lang="sl-SI" sz="2600" dirty="0">
                <a:latin typeface="Calibri" pitchFamily="34" charset="0"/>
              </a:rPr>
              <a:t> shema EMAS in pridobitev </a:t>
            </a:r>
            <a:r>
              <a:rPr lang="sl-SI" sz="2600" dirty="0" err="1">
                <a:latin typeface="Calibri" pitchFamily="34" charset="0"/>
              </a:rPr>
              <a:t>Okoljske</a:t>
            </a:r>
            <a:r>
              <a:rPr lang="sl-SI" sz="2600" dirty="0">
                <a:latin typeface="Calibri" pitchFamily="34" charset="0"/>
              </a:rPr>
              <a:t> marjetice – Znaka za okolje – »</a:t>
            </a:r>
            <a:r>
              <a:rPr lang="sl-SI" sz="2600" dirty="0" err="1">
                <a:latin typeface="Calibri" pitchFamily="34" charset="0"/>
              </a:rPr>
              <a:t>Ecolabel</a:t>
            </a:r>
            <a:r>
              <a:rPr lang="sl-SI" sz="2600" dirty="0">
                <a:latin typeface="Calibri" pitchFamily="34" charset="0"/>
              </a:rPr>
              <a:t>« (vrednost spodbude: do 10.000 EUR, vrednost poziva: 1,5 mio EUR)</a:t>
            </a:r>
          </a:p>
          <a:p>
            <a:pPr lvl="1"/>
            <a:r>
              <a:rPr lang="sl-SI" sz="2600" dirty="0">
                <a:latin typeface="Calibri" pitchFamily="34" charset="0"/>
              </a:rPr>
              <a:t>načrtovan </a:t>
            </a:r>
            <a:r>
              <a:rPr lang="sl-SI" sz="2600" dirty="0" err="1">
                <a:latin typeface="Calibri" pitchFamily="34" charset="0"/>
              </a:rPr>
              <a:t>okoljski</a:t>
            </a:r>
            <a:r>
              <a:rPr lang="sl-SI" sz="2600" dirty="0">
                <a:latin typeface="Calibri" pitchFamily="34" charset="0"/>
              </a:rPr>
              <a:t> oz. krožni vavčer: svetovalne storitve za optimizacijo procesov v smislu zmanjševanja rabe materialov, vode, energije in količin odpadkov, za spodbujanje industrijske simbioze ter za izboljšave na ravni izdelkov / storitev, ob upoštevanju načel </a:t>
            </a:r>
            <a:r>
              <a:rPr lang="sl-SI" sz="2600" dirty="0" err="1">
                <a:latin typeface="Calibri" pitchFamily="34" charset="0"/>
              </a:rPr>
              <a:t>ekodizajna</a:t>
            </a:r>
            <a:r>
              <a:rPr lang="sl-SI" sz="2600" dirty="0">
                <a:latin typeface="Calibri" pitchFamily="34" charset="0"/>
              </a:rPr>
              <a:t> </a:t>
            </a:r>
          </a:p>
          <a:p>
            <a:endParaRPr lang="sl-SI" sz="2200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2481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1564105" y="376989"/>
            <a:ext cx="9288379" cy="1181341"/>
          </a:xfrm>
        </p:spPr>
        <p:txBody>
          <a:bodyPr rtlCol="0">
            <a:normAutofit/>
          </a:bodyPr>
          <a:lstStyle/>
          <a:p>
            <a:pPr algn="ctr"/>
            <a:r>
              <a:rPr lang="sl-SI" sz="3200" b="1" dirty="0">
                <a:latin typeface="Calibri" pitchFamily="34" charset="0"/>
              </a:rPr>
              <a:t>Pregled spodbud – ostalo</a:t>
            </a:r>
          </a:p>
        </p:txBody>
      </p:sp>
      <p:sp>
        <p:nvSpPr>
          <p:cNvPr id="2" name="Označba mesta za vsebino 1"/>
          <p:cNvSpPr>
            <a:spLocks noGrp="1"/>
          </p:cNvSpPr>
          <p:nvPr>
            <p:ph idx="1"/>
          </p:nvPr>
        </p:nvSpPr>
        <p:spPr>
          <a:xfrm>
            <a:off x="609600" y="1694576"/>
            <a:ext cx="10972800" cy="4630024"/>
          </a:xfrm>
        </p:spPr>
        <p:txBody>
          <a:bodyPr rtlCol="0">
            <a:normAutofit fontScale="92500" lnSpcReduction="20000"/>
          </a:bodyPr>
          <a:lstStyle/>
          <a:p>
            <a:pPr marL="0" indent="0">
              <a:buNone/>
            </a:pPr>
            <a:r>
              <a:rPr lang="sl-SI" sz="2400" dirty="0">
                <a:latin typeface="Calibri" pitchFamily="34" charset="0"/>
              </a:rPr>
              <a:t>NPO </a:t>
            </a:r>
            <a:r>
              <a:rPr lang="sl-SI" sz="2400" b="1" dirty="0">
                <a:latin typeface="Calibri" pitchFamily="34" charset="0"/>
              </a:rPr>
              <a:t>Poslovni modeli </a:t>
            </a:r>
            <a:r>
              <a:rPr lang="sl-SI" sz="2400" dirty="0">
                <a:latin typeface="Calibri" pitchFamily="34" charset="0"/>
              </a:rPr>
              <a:t>(SPIRIT)(2018-2023): </a:t>
            </a:r>
          </a:p>
          <a:p>
            <a:pPr lvl="1"/>
            <a:r>
              <a:rPr lang="sl-SI" dirty="0">
                <a:latin typeface="Calibri" pitchFamily="34" charset="0"/>
              </a:rPr>
              <a:t>spodbujanje transformacije podjetij v skladu s trajnostnimi poslovnimi strategijami; v okviru teh so opredeljeni KPI povezani tudi z večjo snovno in energetsko učinkovitostjo – zahteva po obveznem upoštevanju</a:t>
            </a:r>
          </a:p>
          <a:p>
            <a:pPr lvl="1"/>
            <a:r>
              <a:rPr lang="sl-SI" dirty="0">
                <a:latin typeface="Calibri" pitchFamily="34" charset="0"/>
              </a:rPr>
              <a:t>razpis za podjetja bo objavljen do konca maja letos, predvidena je podpora 60 podjetij do 2023</a:t>
            </a:r>
          </a:p>
          <a:p>
            <a:pPr marL="0" indent="0">
              <a:buNone/>
            </a:pPr>
            <a:endParaRPr lang="sl-SI" sz="2400" dirty="0">
              <a:latin typeface="Calibri" pitchFamily="34" charset="0"/>
            </a:endParaRPr>
          </a:p>
          <a:p>
            <a:pPr marL="0" indent="0">
              <a:buNone/>
            </a:pPr>
            <a:r>
              <a:rPr lang="sl-SI" sz="2400" b="1" dirty="0" err="1">
                <a:latin typeface="Calibri" pitchFamily="34" charset="0"/>
              </a:rPr>
              <a:t>Okoljski</a:t>
            </a:r>
            <a:r>
              <a:rPr lang="sl-SI" sz="2400" b="1" dirty="0">
                <a:latin typeface="Calibri" pitchFamily="34" charset="0"/>
              </a:rPr>
              <a:t> znaki v turizmu:</a:t>
            </a:r>
          </a:p>
          <a:p>
            <a:pPr lvl="1"/>
            <a:r>
              <a:rPr lang="sl-SI" dirty="0">
                <a:latin typeface="Calibri" pitchFamily="34" charset="0"/>
              </a:rPr>
              <a:t>sofinancira se pridobitev naslednjih </a:t>
            </a:r>
            <a:r>
              <a:rPr lang="sl-SI" dirty="0" err="1">
                <a:latin typeface="Calibri" pitchFamily="34" charset="0"/>
              </a:rPr>
              <a:t>okoljskih</a:t>
            </a:r>
            <a:r>
              <a:rPr lang="sl-SI" dirty="0">
                <a:latin typeface="Calibri" pitchFamily="34" charset="0"/>
              </a:rPr>
              <a:t> znakov za turistične nastanitve: Znak za okolje EU -  EU </a:t>
            </a:r>
            <a:r>
              <a:rPr lang="sl-SI" dirty="0" err="1">
                <a:latin typeface="Calibri" pitchFamily="34" charset="0"/>
              </a:rPr>
              <a:t>Ecolabel</a:t>
            </a:r>
            <a:r>
              <a:rPr lang="sl-SI" dirty="0">
                <a:latin typeface="Calibri" pitchFamily="34" charset="0"/>
              </a:rPr>
              <a:t>, </a:t>
            </a:r>
            <a:r>
              <a:rPr lang="sl-SI" dirty="0" err="1">
                <a:latin typeface="Calibri" pitchFamily="34" charset="0"/>
              </a:rPr>
              <a:t>Bio</a:t>
            </a:r>
            <a:r>
              <a:rPr lang="sl-SI" dirty="0">
                <a:latin typeface="Calibri" pitchFamily="34" charset="0"/>
              </a:rPr>
              <a:t> </a:t>
            </a:r>
            <a:r>
              <a:rPr lang="sl-SI" dirty="0" err="1">
                <a:latin typeface="Calibri" pitchFamily="34" charset="0"/>
              </a:rPr>
              <a:t>Hotels</a:t>
            </a:r>
            <a:r>
              <a:rPr lang="sl-SI" dirty="0">
                <a:latin typeface="Calibri" pitchFamily="34" charset="0"/>
              </a:rPr>
              <a:t>, </a:t>
            </a:r>
            <a:r>
              <a:rPr lang="sl-SI" dirty="0" err="1">
                <a:latin typeface="Calibri" pitchFamily="34" charset="0"/>
              </a:rPr>
              <a:t>Green</a:t>
            </a:r>
            <a:r>
              <a:rPr lang="sl-SI" dirty="0">
                <a:latin typeface="Calibri" pitchFamily="34" charset="0"/>
              </a:rPr>
              <a:t> Globe, </a:t>
            </a:r>
            <a:r>
              <a:rPr lang="sl-SI" dirty="0" err="1">
                <a:latin typeface="Calibri" pitchFamily="34" charset="0"/>
              </a:rPr>
              <a:t>Green</a:t>
            </a:r>
            <a:r>
              <a:rPr lang="sl-SI" dirty="0">
                <a:latin typeface="Calibri" pitchFamily="34" charset="0"/>
              </a:rPr>
              <a:t> </a:t>
            </a:r>
            <a:r>
              <a:rPr lang="sl-SI" dirty="0" err="1">
                <a:latin typeface="Calibri" pitchFamily="34" charset="0"/>
              </a:rPr>
              <a:t>Key</a:t>
            </a:r>
            <a:r>
              <a:rPr lang="sl-SI" dirty="0">
                <a:latin typeface="Calibri" pitchFamily="34" charset="0"/>
              </a:rPr>
              <a:t>, </a:t>
            </a:r>
            <a:r>
              <a:rPr lang="sl-SI" dirty="0" err="1">
                <a:latin typeface="Calibri" pitchFamily="34" charset="0"/>
              </a:rPr>
              <a:t>Travelife</a:t>
            </a:r>
            <a:r>
              <a:rPr lang="sl-SI" dirty="0">
                <a:latin typeface="Calibri" pitchFamily="34" charset="0"/>
              </a:rPr>
              <a:t>, EMAS in </a:t>
            </a:r>
            <a:r>
              <a:rPr lang="sl-SI" dirty="0" err="1">
                <a:latin typeface="Calibri" pitchFamily="34" charset="0"/>
              </a:rPr>
              <a:t>Ecocamping</a:t>
            </a:r>
            <a:endParaRPr lang="sl-SI" dirty="0">
              <a:latin typeface="Calibri" pitchFamily="34" charset="0"/>
            </a:endParaRPr>
          </a:p>
          <a:p>
            <a:pPr lvl="1"/>
            <a:r>
              <a:rPr lang="sl-SI" dirty="0">
                <a:latin typeface="Calibri" pitchFamily="34" charset="0"/>
              </a:rPr>
              <a:t>v okviru 2 izvedenih javnih razpisov (obdobje 2016-18) so bila izplačana sredstva v višini 117,5 tisoč EUR, število podprtih podjetij: 27</a:t>
            </a:r>
          </a:p>
          <a:p>
            <a:pPr lvl="1"/>
            <a:r>
              <a:rPr lang="sl-SI" dirty="0">
                <a:latin typeface="Calibri" pitchFamily="34" charset="0"/>
              </a:rPr>
              <a:t>letos je bil objavljen razpis v višini 105 tisoč EUR (vloge so v obravnavi)</a:t>
            </a:r>
          </a:p>
        </p:txBody>
      </p:sp>
    </p:spTree>
    <p:extLst>
      <p:ext uri="{BB962C8B-B14F-4D97-AF65-F5344CB8AC3E}">
        <p14:creationId xmlns:p14="http://schemas.microsoft.com/office/powerpoint/2010/main" val="219134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636275"/>
          </a:xfrm>
        </p:spPr>
        <p:txBody>
          <a:bodyPr rtlCol="0">
            <a:noAutofit/>
          </a:bodyPr>
          <a:lstStyle/>
          <a:p>
            <a:pPr algn="ctr" rtl="0"/>
            <a:r>
              <a:rPr lang="sl-SI" sz="3200" b="1" dirty="0">
                <a:latin typeface="Calibri" panose="020F0502020204030204" pitchFamily="34" charset="0"/>
              </a:rPr>
              <a:t>Izzivi/naslednji koraki</a:t>
            </a:r>
          </a:p>
        </p:txBody>
      </p:sp>
      <p:sp>
        <p:nvSpPr>
          <p:cNvPr id="2" name="Označba mesta za vsebino 1"/>
          <p:cNvSpPr>
            <a:spLocks noGrp="1"/>
          </p:cNvSpPr>
          <p:nvPr>
            <p:ph idx="1"/>
          </p:nvPr>
        </p:nvSpPr>
        <p:spPr>
          <a:xfrm>
            <a:off x="558485" y="1435683"/>
            <a:ext cx="10972800" cy="4389120"/>
          </a:xfrm>
        </p:spPr>
        <p:txBody>
          <a:bodyPr rtlCol="0">
            <a:normAutofit fontScale="77500" lnSpcReduction="20000"/>
          </a:bodyPr>
          <a:lstStyle/>
          <a:p>
            <a:pPr marL="0" indent="0" rtl="0">
              <a:buNone/>
            </a:pPr>
            <a:r>
              <a:rPr lang="sl-SI" b="1" dirty="0">
                <a:latin typeface="Calibri" pitchFamily="34" charset="0"/>
              </a:rPr>
              <a:t>Ali znamo meriti prispevek projektov k doseganju konkretnih ciljev EU za omilitev podnebnih sprememb?</a:t>
            </a:r>
          </a:p>
          <a:p>
            <a:pPr lvl="7"/>
            <a:r>
              <a:rPr lang="sl-SI" sz="2600" dirty="0">
                <a:latin typeface="Calibri" pitchFamily="34" charset="0"/>
              </a:rPr>
              <a:t>20 % nižje emisije toplogrednih plinov od ravni leta 1990</a:t>
            </a:r>
          </a:p>
          <a:p>
            <a:pPr lvl="7"/>
            <a:r>
              <a:rPr lang="sl-SI" sz="2600" dirty="0">
                <a:latin typeface="Calibri" pitchFamily="34" charset="0"/>
              </a:rPr>
              <a:t>20 % energije iz obnovljivih virov</a:t>
            </a:r>
          </a:p>
          <a:p>
            <a:pPr lvl="7"/>
            <a:r>
              <a:rPr lang="sl-SI" sz="2600" dirty="0">
                <a:latin typeface="Calibri" pitchFamily="34" charset="0"/>
              </a:rPr>
              <a:t>20 % povečanje učinkovitosti rabe energije</a:t>
            </a:r>
          </a:p>
          <a:p>
            <a:pPr lvl="7"/>
            <a:endParaRPr lang="sl-SI" sz="2600" dirty="0">
              <a:latin typeface="Calibri" pitchFamily="34" charset="0"/>
            </a:endParaRPr>
          </a:p>
          <a:p>
            <a:r>
              <a:rPr lang="sl-SI" b="1" dirty="0">
                <a:latin typeface="Calibri" pitchFamily="34" charset="0"/>
              </a:rPr>
              <a:t>Metodologija za kazalnike </a:t>
            </a:r>
            <a:r>
              <a:rPr lang="sl-SI" dirty="0">
                <a:latin typeface="Calibri" pitchFamily="34" charset="0"/>
              </a:rPr>
              <a:t>na prednostnih naložbah 1.2 in 3.1 </a:t>
            </a:r>
            <a:r>
              <a:rPr lang="sl-SI" b="1" dirty="0">
                <a:latin typeface="Calibri" pitchFamily="34" charset="0"/>
              </a:rPr>
              <a:t>ni dovolj povezana</a:t>
            </a:r>
            <a:r>
              <a:rPr lang="sl-SI" dirty="0">
                <a:latin typeface="Calibri" pitchFamily="34" charset="0"/>
              </a:rPr>
              <a:t> s konkretnimi cilji EU, težave pri spremljanju prispevka k omenjenim ciljem!</a:t>
            </a:r>
          </a:p>
          <a:p>
            <a:endParaRPr lang="sl-SI" dirty="0">
              <a:latin typeface="Calibri" pitchFamily="34" charset="0"/>
            </a:endParaRPr>
          </a:p>
          <a:p>
            <a:r>
              <a:rPr lang="sl-SI" b="1" dirty="0">
                <a:latin typeface="Calibri" pitchFamily="34" charset="0"/>
              </a:rPr>
              <a:t>V letošnjem letu se bodo pričele izvajati številne študije – osnova za učinkovitejše spremljanje učinkov ukrepov za omilitev podnebnih sprememb: </a:t>
            </a:r>
          </a:p>
          <a:p>
            <a:pPr lvl="1"/>
            <a:r>
              <a:rPr lang="sl-SI" sz="2600" dirty="0">
                <a:latin typeface="Calibri" pitchFamily="34" charset="0"/>
              </a:rPr>
              <a:t>vrednotenje ukrepov na prednostnih naložbah 1.2 in 3.1;</a:t>
            </a:r>
          </a:p>
          <a:p>
            <a:pPr lvl="1"/>
            <a:r>
              <a:rPr lang="sl-SI" sz="2600" dirty="0">
                <a:latin typeface="Calibri" pitchFamily="34" charset="0"/>
              </a:rPr>
              <a:t>izvajanje ciljnega raziskovalnega programa: Smernice za pospeševanje prehoda v </a:t>
            </a:r>
            <a:r>
              <a:rPr lang="sl-SI" sz="2600" dirty="0" err="1">
                <a:latin typeface="Calibri" pitchFamily="34" charset="0"/>
              </a:rPr>
              <a:t>nizkoogljično</a:t>
            </a:r>
            <a:r>
              <a:rPr lang="sl-SI" sz="2600" dirty="0">
                <a:latin typeface="Calibri" pitchFamily="34" charset="0"/>
              </a:rPr>
              <a:t> krožno gospodarstvo v podjetjih – pričakujemo predlog spodbud in kazalnikov za merjenje prehoda v </a:t>
            </a:r>
            <a:r>
              <a:rPr lang="sl-SI" sz="2600" dirty="0" err="1">
                <a:latin typeface="Calibri" pitchFamily="34" charset="0"/>
              </a:rPr>
              <a:t>nizkoogljično</a:t>
            </a:r>
            <a:r>
              <a:rPr lang="sl-SI" sz="2600" dirty="0">
                <a:latin typeface="Calibri" pitchFamily="34" charset="0"/>
              </a:rPr>
              <a:t> krožno gospodarstvo.</a:t>
            </a:r>
          </a:p>
        </p:txBody>
      </p:sp>
    </p:spTree>
    <p:extLst>
      <p:ext uri="{BB962C8B-B14F-4D97-AF65-F5344CB8AC3E}">
        <p14:creationId xmlns:p14="http://schemas.microsoft.com/office/powerpoint/2010/main" val="11260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dstavitev na zbiranje zamisli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848_TF03460637" id="{108760C4-EDA9-41E9-B7B3-12E496FCC068}" vid="{8AF8BD13-2566-4728-813A-A61CC2627D5F}"/>
    </a:ext>
  </a:extLst>
</a:theme>
</file>

<file path=ppt/theme/theme2.xml><?xml version="1.0" encoding="utf-8"?>
<a:theme xmlns:a="http://schemas.openxmlformats.org/drawingml/2006/main" name="Officeova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Predstavitev poslovnega zbiranja zamisli</Template>
  <TotalTime>1226</TotalTime>
  <Words>887</Words>
  <Application>Microsoft Office PowerPoint</Application>
  <PresentationFormat>Širokozaslonsko</PresentationFormat>
  <Paragraphs>80</Paragraphs>
  <Slides>8</Slides>
  <Notes>8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3" baseType="lpstr">
      <vt:lpstr>Calibri</vt:lpstr>
      <vt:lpstr>Century Gothic</vt:lpstr>
      <vt:lpstr>Palatino Linotype</vt:lpstr>
      <vt:lpstr>Wingdings 2</vt:lpstr>
      <vt:lpstr>Predstavitev na zbiranje zamisli</vt:lpstr>
      <vt:lpstr>Spodbude za omilitev podnebnih sprememb</vt:lpstr>
      <vt:lpstr>Kohezijska sredstva in omilitev podnebnih sprememb cca. 160 mio EUR (cca 85 mio nepovratnih sredstev)</vt:lpstr>
      <vt:lpstr>Kazalniki, povezani z ukrepi za omilitev podnebnih sprememb</vt:lpstr>
      <vt:lpstr>Pregled spodbud – PN 1.2</vt:lpstr>
      <vt:lpstr>Pregled spodbud – PN 3.1</vt:lpstr>
      <vt:lpstr>Pregled spodbud – PN 3.1</vt:lpstr>
      <vt:lpstr>Pregled spodbud – ostalo</vt:lpstr>
      <vt:lpstr>Izzivi/naslednji koraki</vt:lpstr>
    </vt:vector>
  </TitlesOfParts>
  <Company>MGRT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Spodbude za omilitev podnebnih sprememb</dc:title>
  <dc:creator>Nataša Florjančič</dc:creator>
  <cp:lastModifiedBy>NATAŠA FLORJANČIČ</cp:lastModifiedBy>
  <cp:revision>49</cp:revision>
  <cp:lastPrinted>2019-05-09T14:45:50Z</cp:lastPrinted>
  <dcterms:created xsi:type="dcterms:W3CDTF">2019-05-09T05:40:55Z</dcterms:created>
  <dcterms:modified xsi:type="dcterms:W3CDTF">2019-05-10T05:49:30Z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