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9" r:id="rId2"/>
    <p:sldId id="460" r:id="rId3"/>
    <p:sldId id="461" r:id="rId4"/>
    <p:sldId id="375" r:id="rId5"/>
    <p:sldId id="456" r:id="rId6"/>
    <p:sldId id="457" r:id="rId7"/>
    <p:sldId id="361" r:id="rId8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islav Berlec" initials="SB" lastIdx="1" clrIdx="0">
    <p:extLst/>
  </p:cmAuthor>
  <p:cmAuthor id="2" name="Jasna Musi" initials="JM" lastIdx="4" clrIdx="1">
    <p:extLst>
      <p:ext uri="{19B8F6BF-5375-455C-9EA6-DF929625EA0E}">
        <p15:presenceInfo xmlns:p15="http://schemas.microsoft.com/office/powerpoint/2012/main" userId="Jasna Mu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C"/>
    <a:srgbClr val="B51E1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0174" autoAdjust="0"/>
  </p:normalViewPr>
  <p:slideViewPr>
    <p:cSldViewPr>
      <p:cViewPr varScale="1">
        <p:scale>
          <a:sx n="84" d="100"/>
          <a:sy n="84" d="100"/>
        </p:scale>
        <p:origin x="12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63FDC-4ED1-42DC-8D13-BED665F4A0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54961-71C3-4C58-B56B-9E3D55EF8FCF}">
      <dgm:prSet phldrT="[Text]" custT="1"/>
      <dgm:spPr>
        <a:noFill/>
        <a:ln>
          <a:noFill/>
        </a:ln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RRI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88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EE267A-EA53-42F4-B1B7-7E16F8B844AA}" type="parTrans" cxnId="{D3BAEDD2-B569-4D29-947A-B745AB696F4D}">
      <dgm:prSet/>
      <dgm:spPr/>
      <dgm:t>
        <a:bodyPr/>
        <a:lstStyle/>
        <a:p>
          <a:endParaRPr lang="en-US"/>
        </a:p>
      </dgm:t>
    </dgm:pt>
    <dgm:pt modelId="{26472DA4-A51F-43D6-BFF1-EBD5B5CE5E72}" type="sibTrans" cxnId="{D3BAEDD2-B569-4D29-947A-B745AB696F4D}">
      <dgm:prSet/>
      <dgm:spPr/>
      <dgm:t>
        <a:bodyPr/>
        <a:lstStyle/>
        <a:p>
          <a:endParaRPr lang="en-US"/>
        </a:p>
      </dgm:t>
    </dgm:pt>
    <dgm:pt modelId="{BF331D38-DD49-4B14-8B36-9B6004049431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B1A0D6-0570-4853-8ECF-85D4725B1DDA}" type="parTrans" cxnId="{461068F8-CBDB-4FE7-A990-40F374EC58E8}">
      <dgm:prSet/>
      <dgm:spPr/>
      <dgm:t>
        <a:bodyPr/>
        <a:lstStyle/>
        <a:p>
          <a:endParaRPr lang="en-US"/>
        </a:p>
      </dgm:t>
    </dgm:pt>
    <dgm:pt modelId="{8475CF44-686E-415E-A9AD-6148F010DA62}" type="sibTrans" cxnId="{461068F8-CBDB-4FE7-A990-40F374EC58E8}">
      <dgm:prSet/>
      <dgm:spPr/>
      <dgm:t>
        <a:bodyPr/>
        <a:lstStyle/>
        <a:p>
          <a:endParaRPr lang="en-US"/>
        </a:p>
      </dgm:t>
    </dgm:pt>
    <dgm:pt modelId="{C0D26721-C0A6-494D-8D34-E68ADB0A0085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9EECD-D523-4FFF-8498-7E2896E4DA25}" type="parTrans" cxnId="{93A73462-F408-4B29-AEB5-338B3B301817}">
      <dgm:prSet/>
      <dgm:spPr/>
      <dgm:t>
        <a:bodyPr/>
        <a:lstStyle/>
        <a:p>
          <a:endParaRPr lang="en-US"/>
        </a:p>
      </dgm:t>
    </dgm:pt>
    <dgm:pt modelId="{F60FB797-860D-416A-902B-5D0768B70EAC}" type="sibTrans" cxnId="{93A73462-F408-4B29-AEB5-338B3B301817}">
      <dgm:prSet/>
      <dgm:spPr/>
      <dgm:t>
        <a:bodyPr/>
        <a:lstStyle/>
        <a:p>
          <a:endParaRPr lang="en-US"/>
        </a:p>
      </dgm:t>
    </dgm:pt>
    <dgm:pt modelId="{FFFD5A56-DEA6-4EAF-8D1B-89A18A850C13}">
      <dgm:prSet phldrT="[Text]" custT="1"/>
      <dgm:spPr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32385" rIns="64770" bIns="32385" numCol="1" spcCol="1270" anchor="ctr" anchorCtr="0"/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l-SI" sz="17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MSP</a:t>
          </a:r>
          <a:b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135 mio €</a:t>
          </a:r>
          <a:endParaRPr lang="en-US" sz="17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FB88E3-56A4-4A74-A0FA-6761FC2AE286}" type="parTrans" cxnId="{87BC190E-D3FE-4597-A445-AC3CAF9E5294}">
      <dgm:prSet/>
      <dgm:spPr/>
      <dgm:t>
        <a:bodyPr/>
        <a:lstStyle/>
        <a:p>
          <a:endParaRPr lang="en-US"/>
        </a:p>
      </dgm:t>
    </dgm:pt>
    <dgm:pt modelId="{1D826C2D-AE87-4086-B229-61E1BD836423}" type="sibTrans" cxnId="{87BC190E-D3FE-4597-A445-AC3CAF9E5294}">
      <dgm:prSet/>
      <dgm:spPr/>
      <dgm:t>
        <a:bodyPr/>
        <a:lstStyle/>
        <a:p>
          <a:endParaRPr lang="en-US"/>
        </a:p>
      </dgm:t>
    </dgm:pt>
    <dgm:pt modelId="{FF8375D1-B505-4A5A-9B00-1AE1028ED00E}">
      <dgm:prSet phldrT="[Text]" custT="1"/>
      <dgm:spPr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32385" rIns="64770" bIns="32385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Energetska učinkovitost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AF3673-C645-4CFA-8B97-D30F45996E7C}" type="parTrans" cxnId="{0AE8EBD0-CA43-4152-86A8-A734A64FF792}">
      <dgm:prSet/>
      <dgm:spPr/>
      <dgm:t>
        <a:bodyPr/>
        <a:lstStyle/>
        <a:p>
          <a:endParaRPr lang="en-US"/>
        </a:p>
      </dgm:t>
    </dgm:pt>
    <dgm:pt modelId="{3637ABDF-DEE3-4D91-9799-E0ECF11F3985}" type="sibTrans" cxnId="{0AE8EBD0-CA43-4152-86A8-A734A64FF792}">
      <dgm:prSet/>
      <dgm:spPr/>
      <dgm:t>
        <a:bodyPr/>
        <a:lstStyle/>
        <a:p>
          <a:endParaRPr lang="en-US"/>
        </a:p>
      </dgm:t>
    </dgm:pt>
    <dgm:pt modelId="{26B5AA63-E74B-450D-A86B-F29B008D8C97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celovito energetsko prenovo javnih stavb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FB733-1E35-4C3B-93A3-FFEC9AFDAD21}" type="parTrans" cxnId="{79B1D719-CF2C-4D64-8B4F-906BF5006A49}">
      <dgm:prSet/>
      <dgm:spPr/>
      <dgm:t>
        <a:bodyPr/>
        <a:lstStyle/>
        <a:p>
          <a:endParaRPr lang="en-US"/>
        </a:p>
      </dgm:t>
    </dgm:pt>
    <dgm:pt modelId="{73D4D8B0-FC1E-4952-9273-85F650E6362D}" type="sibTrans" cxnId="{79B1D719-CF2C-4D64-8B4F-906BF5006A49}">
      <dgm:prSet/>
      <dgm:spPr/>
      <dgm:t>
        <a:bodyPr/>
        <a:lstStyle/>
        <a:p>
          <a:endParaRPr lang="en-US"/>
        </a:p>
      </dgm:t>
    </dgm:pt>
    <dgm:pt modelId="{8362F4C4-4BEA-4059-818A-3D27F0EB8D1A}">
      <dgm:prSet custT="1"/>
      <dgm:spPr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32385" rIns="64770" bIns="32385" numCol="1" spcCol="1270" anchor="ctr" anchorCtr="0"/>
        <a:lstStyle/>
        <a:p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Urbani</a:t>
          </a:r>
          <a:r>
            <a:rPr lang="sl-SI" sz="2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razvoj</a:t>
          </a:r>
        </a:p>
        <a:p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01B2B2-BE92-450B-85BB-88E8A86ED1BB}" type="parTrans" cxnId="{66F61F74-21B1-4465-B4A1-6E16B55A1D12}">
      <dgm:prSet/>
      <dgm:spPr/>
      <dgm:t>
        <a:bodyPr/>
        <a:lstStyle/>
        <a:p>
          <a:endParaRPr lang="en-US"/>
        </a:p>
      </dgm:t>
    </dgm:pt>
    <dgm:pt modelId="{2DABBCA1-77A5-43AB-A8D0-3A745216D3B9}" type="sibTrans" cxnId="{66F61F74-21B1-4465-B4A1-6E16B55A1D12}">
      <dgm:prSet/>
      <dgm:spPr/>
      <dgm:t>
        <a:bodyPr/>
        <a:lstStyle/>
        <a:p>
          <a:endParaRPr lang="en-US"/>
        </a:p>
      </dgm:t>
    </dgm:pt>
    <dgm:pt modelId="{63B2EB14-D202-4724-BB23-0C5EB654416C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B6CDA0-7DF7-489E-AC1C-EAFEC8A1ABDB}" type="parTrans" cxnId="{CE5C466E-CDF1-47E3-895C-28E27BD5D86F}">
      <dgm:prSet/>
      <dgm:spPr/>
      <dgm:t>
        <a:bodyPr/>
        <a:lstStyle/>
        <a:p>
          <a:endParaRPr lang="en-US"/>
        </a:p>
      </dgm:t>
    </dgm:pt>
    <dgm:pt modelId="{62664F07-9A70-4F02-B283-5B33F20E9E5A}" type="sibTrans" cxnId="{CE5C466E-CDF1-47E3-895C-28E27BD5D86F}">
      <dgm:prSet/>
      <dgm:spPr/>
      <dgm:t>
        <a:bodyPr/>
        <a:lstStyle/>
        <a:p>
          <a:endParaRPr lang="en-US"/>
        </a:p>
      </dgm:t>
    </dgm:pt>
    <dgm:pt modelId="{963ECEAD-90F7-4EC1-86EB-8AABB4C0040F}">
      <dgm:prSet custT="1"/>
      <dgm:spPr>
        <a:noFill/>
        <a:ln>
          <a:noFill/>
        </a:ln>
      </dgm:spPr>
      <dgm:t>
        <a:bodyPr lIns="5400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financiranja projektov javnih stavb in javnih površin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CB22EB-767F-4A12-94E9-777FAABF56E8}" type="parTrans" cxnId="{9EF342FA-AAF2-4C2D-BF17-B2DF2DF58C1B}">
      <dgm:prSet/>
      <dgm:spPr/>
      <dgm:t>
        <a:bodyPr/>
        <a:lstStyle/>
        <a:p>
          <a:endParaRPr lang="en-US"/>
        </a:p>
      </dgm:t>
    </dgm:pt>
    <dgm:pt modelId="{BA1E7EC9-6FAB-4EEF-B923-767F58EC053F}" type="sibTrans" cxnId="{9EF342FA-AAF2-4C2D-BF17-B2DF2DF58C1B}">
      <dgm:prSet/>
      <dgm:spPr/>
      <dgm:t>
        <a:bodyPr/>
        <a:lstStyle/>
        <a:p>
          <a:endParaRPr lang="en-US"/>
        </a:p>
      </dgm:t>
    </dgm:pt>
    <dgm:pt modelId="{3B16FC4F-C36F-4524-9349-84112E6A22A1}">
      <dgm:prSet phldrT="[Text]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861C58-715E-4630-BBEB-C43379736E56}" type="sibTrans" cxnId="{DEA0FE88-5E97-4ED7-8679-E35F2B6E126A}">
      <dgm:prSet/>
      <dgm:spPr/>
      <dgm:t>
        <a:bodyPr/>
        <a:lstStyle/>
        <a:p>
          <a:endParaRPr lang="en-US"/>
        </a:p>
      </dgm:t>
    </dgm:pt>
    <dgm:pt modelId="{C9F2856D-9612-4E2F-9891-AD8D11DE2388}" type="parTrans" cxnId="{DEA0FE88-5E97-4ED7-8679-E35F2B6E126A}">
      <dgm:prSet/>
      <dgm:spPr/>
      <dgm:t>
        <a:bodyPr/>
        <a:lstStyle/>
        <a:p>
          <a:endParaRPr lang="en-US"/>
        </a:p>
      </dgm:t>
    </dgm:pt>
    <dgm:pt modelId="{5B915C37-6C1C-4643-B03C-446EAEAB3FC5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mikrokrediti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60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A84206-F9A6-41C8-A625-DC46B16B317E}" type="sibTrans" cxnId="{17B33FE8-A725-4271-9B7A-1D72A9EC8FC5}">
      <dgm:prSet/>
      <dgm:spPr/>
      <dgm:t>
        <a:bodyPr/>
        <a:lstStyle/>
        <a:p>
          <a:endParaRPr lang="en-US"/>
        </a:p>
      </dgm:t>
    </dgm:pt>
    <dgm:pt modelId="{D79B1B14-6280-4B9A-B4D1-935156478C6A}" type="parTrans" cxnId="{17B33FE8-A725-4271-9B7A-1D72A9EC8FC5}">
      <dgm:prSet/>
      <dgm:spPr/>
      <dgm:t>
        <a:bodyPr/>
        <a:lstStyle/>
        <a:p>
          <a:endParaRPr lang="en-US"/>
        </a:p>
      </dgm:t>
    </dgm:pt>
    <dgm:pt modelId="{A1FA6978-6FA1-4639-BD64-0B10A490125D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58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634208-E536-4824-A23E-DA22054CEEE8}" type="parTrans" cxnId="{89384A37-ABF8-4244-9B46-5409184B19B8}">
      <dgm:prSet/>
      <dgm:spPr/>
      <dgm:t>
        <a:bodyPr/>
        <a:lstStyle/>
        <a:p>
          <a:endParaRPr lang="en-US"/>
        </a:p>
      </dgm:t>
    </dgm:pt>
    <dgm:pt modelId="{579DE9B5-AD46-4252-8F4E-D3DEAC063F00}" type="sibTrans" cxnId="{89384A37-ABF8-4244-9B46-5409184B19B8}">
      <dgm:prSet/>
      <dgm:spPr/>
      <dgm:t>
        <a:bodyPr/>
        <a:lstStyle/>
        <a:p>
          <a:endParaRPr lang="en-US"/>
        </a:p>
      </dgm:t>
    </dgm:pt>
    <dgm:pt modelId="{C2EE6527-B24C-4913-AA95-88BCAD0CF729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ABFBAD-06D5-401C-8FDD-FBE45B80AD6B}" type="parTrans" cxnId="{11F5BABE-FA2A-4B68-BB53-853072CF13FE}">
      <dgm:prSet/>
      <dgm:spPr/>
      <dgm:t>
        <a:bodyPr/>
        <a:lstStyle/>
        <a:p>
          <a:endParaRPr lang="en-US"/>
        </a:p>
      </dgm:t>
    </dgm:pt>
    <dgm:pt modelId="{9F337D72-D350-4003-9602-560F29860C33}" type="sibTrans" cxnId="{11F5BABE-FA2A-4B68-BB53-853072CF13FE}">
      <dgm:prSet/>
      <dgm:spPr/>
      <dgm:t>
        <a:bodyPr/>
        <a:lstStyle/>
        <a:p>
          <a:endParaRPr lang="en-US"/>
        </a:p>
      </dgm:t>
    </dgm:pt>
    <dgm:pt modelId="{72AE436E-4083-4BE9-BA0E-B64B0BC649F2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lastniško financiranje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27B095-802E-48FE-85C1-81B1BFF539D2}" type="parTrans" cxnId="{6EA8A5D6-29DA-492B-B8BC-363A309F2D2B}">
      <dgm:prSet/>
      <dgm:spPr/>
      <dgm:t>
        <a:bodyPr/>
        <a:lstStyle/>
        <a:p>
          <a:endParaRPr lang="en-US"/>
        </a:p>
      </dgm:t>
    </dgm:pt>
    <dgm:pt modelId="{8AE30BCD-C162-41B4-A0C8-2E2C1F556E53}" type="sibTrans" cxnId="{6EA8A5D6-29DA-492B-B8BC-363A309F2D2B}">
      <dgm:prSet/>
      <dgm:spPr/>
      <dgm:t>
        <a:bodyPr/>
        <a:lstStyle/>
        <a:p>
          <a:endParaRPr lang="en-US"/>
        </a:p>
      </dgm:t>
    </dgm:pt>
    <dgm:pt modelId="{A91FAB83-348A-4297-8A96-19091F226F5F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65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8A0F39-EA04-431A-9129-CCB5BBE5DB62}" type="parTrans" cxnId="{1A74CA41-A375-4A78-B9FF-9DD802D87394}">
      <dgm:prSet/>
      <dgm:spPr/>
      <dgm:t>
        <a:bodyPr/>
        <a:lstStyle/>
        <a:p>
          <a:endParaRPr lang="en-US"/>
        </a:p>
      </dgm:t>
    </dgm:pt>
    <dgm:pt modelId="{67E1B5B9-70E0-48CF-BD6E-8E79CB346EE2}" type="sibTrans" cxnId="{1A74CA41-A375-4A78-B9FF-9DD802D87394}">
      <dgm:prSet/>
      <dgm:spPr/>
      <dgm:t>
        <a:bodyPr/>
        <a:lstStyle/>
        <a:p>
          <a:endParaRPr lang="en-US"/>
        </a:p>
      </dgm:t>
    </dgm:pt>
    <dgm:pt modelId="{C385E7BC-7A43-4423-804E-DB3E0F663F88}" type="pres">
      <dgm:prSet presAssocID="{E9F63FDC-4ED1-42DC-8D13-BED665F4A050}" presName="Name0" presStyleCnt="0">
        <dgm:presLayoutVars>
          <dgm:dir/>
          <dgm:animLvl val="lvl"/>
          <dgm:resizeHandles val="exact"/>
        </dgm:presLayoutVars>
      </dgm:prSet>
      <dgm:spPr/>
    </dgm:pt>
    <dgm:pt modelId="{2CAEA133-6682-4553-AC33-2CB6B4FC0739}" type="pres">
      <dgm:prSet presAssocID="{0A054961-71C3-4C58-B56B-9E3D55EF8FCF}" presName="linNode" presStyleCnt="0"/>
      <dgm:spPr/>
    </dgm:pt>
    <dgm:pt modelId="{41BBBD69-9324-449B-ACD7-30130489FCE9}" type="pres">
      <dgm:prSet presAssocID="{0A054961-71C3-4C58-B56B-9E3D55EF8FCF}" presName="parentText" presStyleLbl="node1" presStyleIdx="0" presStyleCnt="4" custScaleX="110305" custLinFactNeighborX="-622" custLinFactNeighborY="2917">
        <dgm:presLayoutVars>
          <dgm:chMax val="1"/>
          <dgm:bulletEnabled val="1"/>
        </dgm:presLayoutVars>
      </dgm:prSet>
      <dgm:spPr/>
    </dgm:pt>
    <dgm:pt modelId="{0D107112-8128-474E-ADE1-C875FAE06D89}" type="pres">
      <dgm:prSet presAssocID="{0A054961-71C3-4C58-B56B-9E3D55EF8FCF}" presName="descendantText" presStyleLbl="alignAccFollowNode1" presStyleIdx="0" presStyleCnt="4" custScaleX="114106" custScaleY="103650">
        <dgm:presLayoutVars>
          <dgm:bulletEnabled val="1"/>
        </dgm:presLayoutVars>
      </dgm:prSet>
      <dgm:spPr>
        <a:xfrm rot="5400000">
          <a:off x="3753961" y="-1459537"/>
          <a:ext cx="782637" cy="3901440"/>
        </a:xfrm>
        <a:prstGeom prst="round2SameRect">
          <a:avLst/>
        </a:prstGeom>
      </dgm:spPr>
    </dgm:pt>
    <dgm:pt modelId="{011C70F4-37EF-4801-8C29-945F3BFD76A4}" type="pres">
      <dgm:prSet presAssocID="{26472DA4-A51F-43D6-BFF1-EBD5B5CE5E72}" presName="sp" presStyleCnt="0"/>
      <dgm:spPr/>
    </dgm:pt>
    <dgm:pt modelId="{FE1B6E1A-6D3F-42E0-A707-BC6956D54C23}" type="pres">
      <dgm:prSet presAssocID="{FFFD5A56-DEA6-4EAF-8D1B-89A18A850C13}" presName="linNode" presStyleCnt="0"/>
      <dgm:spPr/>
    </dgm:pt>
    <dgm:pt modelId="{131A7273-0818-48C5-8945-F772C8719240}" type="pres">
      <dgm:prSet presAssocID="{FFFD5A56-DEA6-4EAF-8D1B-89A18A850C13}" presName="parentText" presStyleLbl="node1" presStyleIdx="1" presStyleCnt="4" custLinFactNeighborX="-789" custLinFactNeighborY="-420">
        <dgm:presLayoutVars>
          <dgm:chMax val="1"/>
          <dgm:bulletEnabled val="1"/>
        </dgm:presLayoutVars>
      </dgm:prSet>
      <dgm:spPr>
        <a:xfrm>
          <a:off x="0" y="1029245"/>
          <a:ext cx="2194560" cy="978296"/>
        </a:xfrm>
        <a:prstGeom prst="roundRect">
          <a:avLst/>
        </a:prstGeom>
      </dgm:spPr>
    </dgm:pt>
    <dgm:pt modelId="{10193C13-C9CF-4ACA-A6FD-3615AEB46C05}" type="pres">
      <dgm:prSet presAssocID="{FFFD5A56-DEA6-4EAF-8D1B-89A18A850C13}" presName="descendantText" presStyleLbl="alignAccFollowNode1" presStyleIdx="1" presStyleCnt="4" custLinFactNeighborX="-1564" custLinFactNeighborY="-2083">
        <dgm:presLayoutVars>
          <dgm:bulletEnabled val="1"/>
        </dgm:presLayoutVars>
      </dgm:prSet>
      <dgm:spPr>
        <a:xfrm rot="5400000">
          <a:off x="3753961" y="-432325"/>
          <a:ext cx="782637" cy="3901440"/>
        </a:xfrm>
        <a:prstGeom prst="round2SameRect">
          <a:avLst/>
        </a:prstGeom>
      </dgm:spPr>
    </dgm:pt>
    <dgm:pt modelId="{CEC24568-49E3-4E1E-85DB-B1667D63A49E}" type="pres">
      <dgm:prSet presAssocID="{1D826C2D-AE87-4086-B229-61E1BD836423}" presName="sp" presStyleCnt="0"/>
      <dgm:spPr/>
    </dgm:pt>
    <dgm:pt modelId="{D5F98A7C-97CC-415C-8227-5DC145E52921}" type="pres">
      <dgm:prSet presAssocID="{FF8375D1-B505-4A5A-9B00-1AE1028ED00E}" presName="linNode" presStyleCnt="0"/>
      <dgm:spPr/>
    </dgm:pt>
    <dgm:pt modelId="{DEBFB940-CC62-4985-8740-F380FD6FDCB5}" type="pres">
      <dgm:prSet presAssocID="{FF8375D1-B505-4A5A-9B00-1AE1028ED00E}" presName="parentText" presStyleLbl="node1" presStyleIdx="2" presStyleCnt="4" custLinFactNeighborX="-1119" custLinFactNeighborY="309">
        <dgm:presLayoutVars>
          <dgm:chMax val="1"/>
          <dgm:bulletEnabled val="1"/>
        </dgm:presLayoutVars>
      </dgm:prSet>
      <dgm:spPr>
        <a:xfrm>
          <a:off x="0" y="2056457"/>
          <a:ext cx="2194560" cy="978296"/>
        </a:xfrm>
        <a:prstGeom prst="roundRect">
          <a:avLst/>
        </a:prstGeom>
      </dgm:spPr>
    </dgm:pt>
    <dgm:pt modelId="{B2CD805C-1BFC-4CA7-995C-D65CF6883AA6}" type="pres">
      <dgm:prSet presAssocID="{FF8375D1-B505-4A5A-9B00-1AE1028ED00E}" presName="descendantText" presStyleLbl="alignAccFollowNode1" presStyleIdx="2" presStyleCnt="4" custScaleX="100098" custLinFactNeighborX="6077" custLinFactNeighborY="2777">
        <dgm:presLayoutVars>
          <dgm:bulletEnabled val="1"/>
        </dgm:presLayoutVars>
      </dgm:prSet>
      <dgm:spPr>
        <a:xfrm rot="5400000">
          <a:off x="3753961" y="594885"/>
          <a:ext cx="782637" cy="3901440"/>
        </a:xfrm>
        <a:prstGeom prst="round2SameRect">
          <a:avLst/>
        </a:prstGeom>
      </dgm:spPr>
    </dgm:pt>
    <dgm:pt modelId="{52A20F00-F56C-49F9-BD00-8855B4BB8C60}" type="pres">
      <dgm:prSet presAssocID="{3637ABDF-DEE3-4D91-9799-E0ECF11F3985}" presName="sp" presStyleCnt="0"/>
      <dgm:spPr/>
    </dgm:pt>
    <dgm:pt modelId="{8836C36E-1F8E-4CC5-9C9A-E2A429E6A516}" type="pres">
      <dgm:prSet presAssocID="{8362F4C4-4BEA-4059-818A-3D27F0EB8D1A}" presName="linNode" presStyleCnt="0"/>
      <dgm:spPr/>
    </dgm:pt>
    <dgm:pt modelId="{CFC034B1-A300-4F02-9691-F52313B784D0}" type="pres">
      <dgm:prSet presAssocID="{8362F4C4-4BEA-4059-818A-3D27F0EB8D1A}" presName="parentText" presStyleLbl="node1" presStyleIdx="3" presStyleCnt="4">
        <dgm:presLayoutVars>
          <dgm:chMax val="1"/>
          <dgm:bulletEnabled val="1"/>
        </dgm:presLayoutVars>
      </dgm:prSet>
      <dgm:spPr>
        <a:xfrm>
          <a:off x="0" y="3083669"/>
          <a:ext cx="2194560" cy="978296"/>
        </a:xfrm>
        <a:prstGeom prst="roundRect">
          <a:avLst/>
        </a:prstGeom>
      </dgm:spPr>
    </dgm:pt>
    <dgm:pt modelId="{A3FA4D02-E2DA-4F72-8619-AAB84C70B971}" type="pres">
      <dgm:prSet presAssocID="{8362F4C4-4BEA-4059-818A-3D27F0EB8D1A}" presName="descendantText" presStyleLbl="alignAccFollowNode1" presStyleIdx="3" presStyleCnt="4" custLinFactNeighborY="336">
        <dgm:presLayoutVars>
          <dgm:bulletEnabled val="1"/>
        </dgm:presLayoutVars>
      </dgm:prSet>
      <dgm:spPr/>
    </dgm:pt>
  </dgm:ptLst>
  <dgm:cxnLst>
    <dgm:cxn modelId="{C1592204-66FB-4FC1-A58D-2C2BD9B69927}" type="presOf" srcId="{BF331D38-DD49-4B14-8B36-9B6004049431}" destId="{0D107112-8128-474E-ADE1-C875FAE06D89}" srcOrd="0" destOrd="1" presId="urn:microsoft.com/office/officeart/2005/8/layout/vList5"/>
    <dgm:cxn modelId="{87BC190E-D3FE-4597-A445-AC3CAF9E5294}" srcId="{E9F63FDC-4ED1-42DC-8D13-BED665F4A050}" destId="{FFFD5A56-DEA6-4EAF-8D1B-89A18A850C13}" srcOrd="1" destOrd="0" parTransId="{18FB88E3-56A4-4A74-A0FA-6761FC2AE286}" sibTransId="{1D826C2D-AE87-4086-B229-61E1BD836423}"/>
    <dgm:cxn modelId="{2C5C3217-FE09-4A68-8DB9-BC61937D184F}" type="presOf" srcId="{FFFD5A56-DEA6-4EAF-8D1B-89A18A850C13}" destId="{131A7273-0818-48C5-8945-F772C8719240}" srcOrd="0" destOrd="0" presId="urn:microsoft.com/office/officeart/2005/8/layout/vList5"/>
    <dgm:cxn modelId="{79B1D719-CF2C-4D64-8B4F-906BF5006A49}" srcId="{FF8375D1-B505-4A5A-9B00-1AE1028ED00E}" destId="{26B5AA63-E74B-450D-A86B-F29B008D8C97}" srcOrd="0" destOrd="0" parTransId="{BDCFB733-1E35-4C3B-93A3-FFEC9AFDAD21}" sibTransId="{73D4D8B0-FC1E-4952-9273-85F650E6362D}"/>
    <dgm:cxn modelId="{1504E623-6A34-489F-BAA7-D2F46D9A58F3}" type="presOf" srcId="{E9F63FDC-4ED1-42DC-8D13-BED665F4A050}" destId="{C385E7BC-7A43-4423-804E-DB3E0F663F88}" srcOrd="0" destOrd="0" presId="urn:microsoft.com/office/officeart/2005/8/layout/vList5"/>
    <dgm:cxn modelId="{7E5C7A25-8BC2-4131-A304-E099731C11CC}" type="presOf" srcId="{63B2EB14-D202-4724-BB23-0C5EB654416C}" destId="{0D107112-8128-474E-ADE1-C875FAE06D89}" srcOrd="0" destOrd="4" presId="urn:microsoft.com/office/officeart/2005/8/layout/vList5"/>
    <dgm:cxn modelId="{5A6F292B-AF8A-42B7-945E-5A190E563180}" type="presOf" srcId="{963ECEAD-90F7-4EC1-86EB-8AABB4C0040F}" destId="{A3FA4D02-E2DA-4F72-8619-AAB84C70B971}" srcOrd="0" destOrd="0" presId="urn:microsoft.com/office/officeart/2005/8/layout/vList5"/>
    <dgm:cxn modelId="{89384A37-ABF8-4244-9B46-5409184B19B8}" srcId="{0A054961-71C3-4C58-B56B-9E3D55EF8FCF}" destId="{A1FA6978-6FA1-4639-BD64-0B10A490125D}" srcOrd="2" destOrd="0" parTransId="{20634208-E536-4824-A23E-DA22054CEEE8}" sibTransId="{579DE9B5-AD46-4252-8F4E-D3DEAC063F00}"/>
    <dgm:cxn modelId="{1A74CA41-A375-4A78-B9FF-9DD802D87394}" srcId="{FFFD5A56-DEA6-4EAF-8D1B-89A18A850C13}" destId="{A91FAB83-348A-4297-8A96-19091F226F5F}" srcOrd="3" destOrd="0" parTransId="{088A0F39-EA04-431A-9129-CCB5BBE5DB62}" sibTransId="{67E1B5B9-70E0-48CF-BD6E-8E79CB346EE2}"/>
    <dgm:cxn modelId="{93A73462-F408-4B29-AEB5-338B3B301817}" srcId="{0A054961-71C3-4C58-B56B-9E3D55EF8FCF}" destId="{C0D26721-C0A6-494D-8D34-E68ADB0A0085}" srcOrd="3" destOrd="0" parTransId="{FF59EECD-D523-4FFF-8498-7E2896E4DA25}" sibTransId="{F60FB797-860D-416A-902B-5D0768B70EAC}"/>
    <dgm:cxn modelId="{CE5C466E-CDF1-47E3-895C-28E27BD5D86F}" srcId="{0A054961-71C3-4C58-B56B-9E3D55EF8FCF}" destId="{63B2EB14-D202-4724-BB23-0C5EB654416C}" srcOrd="4" destOrd="0" parTransId="{A0B6CDA0-7DF7-489E-AC1C-EAFEC8A1ABDB}" sibTransId="{62664F07-9A70-4F02-B283-5B33F20E9E5A}"/>
    <dgm:cxn modelId="{EE479873-D5CC-45CB-84A6-054A7B3B1D48}" type="presOf" srcId="{C0D26721-C0A6-494D-8D34-E68ADB0A0085}" destId="{0D107112-8128-474E-ADE1-C875FAE06D89}" srcOrd="0" destOrd="3" presId="urn:microsoft.com/office/officeart/2005/8/layout/vList5"/>
    <dgm:cxn modelId="{66F61F74-21B1-4465-B4A1-6E16B55A1D12}" srcId="{E9F63FDC-4ED1-42DC-8D13-BED665F4A050}" destId="{8362F4C4-4BEA-4059-818A-3D27F0EB8D1A}" srcOrd="3" destOrd="0" parTransId="{7301B2B2-BE92-450B-85BB-88E8A86ED1BB}" sibTransId="{2DABBCA1-77A5-43AB-A8D0-3A745216D3B9}"/>
    <dgm:cxn modelId="{DEA0FE88-5E97-4ED7-8679-E35F2B6E126A}" srcId="{FFFD5A56-DEA6-4EAF-8D1B-89A18A850C13}" destId="{3B16FC4F-C36F-4524-9349-84112E6A22A1}" srcOrd="0" destOrd="0" parTransId="{C9F2856D-9612-4E2F-9891-AD8D11DE2388}" sibTransId="{78861C58-715E-4630-BBEB-C43379736E56}"/>
    <dgm:cxn modelId="{C4FC2DA5-6855-4E40-8B77-169613C215CC}" type="presOf" srcId="{3B16FC4F-C36F-4524-9349-84112E6A22A1}" destId="{10193C13-C9CF-4ACA-A6FD-3615AEB46C05}" srcOrd="0" destOrd="0" presId="urn:microsoft.com/office/officeart/2005/8/layout/vList5"/>
    <dgm:cxn modelId="{C425F1B5-D2A7-4BF2-ABC7-3F45E63CFF4B}" type="presOf" srcId="{72AE436E-4083-4BE9-BA0E-B64B0BC649F2}" destId="{10193C13-C9CF-4ACA-A6FD-3615AEB46C05}" srcOrd="0" destOrd="2" presId="urn:microsoft.com/office/officeart/2005/8/layout/vList5"/>
    <dgm:cxn modelId="{11F5BABE-FA2A-4B68-BB53-853072CF13FE}" srcId="{0A054961-71C3-4C58-B56B-9E3D55EF8FCF}" destId="{C2EE6527-B24C-4913-AA95-88BCAD0CF729}" srcOrd="0" destOrd="0" parTransId="{97ABFBAD-06D5-401C-8FDD-FBE45B80AD6B}" sibTransId="{9F337D72-D350-4003-9602-560F29860C33}"/>
    <dgm:cxn modelId="{7F38EFCA-9F25-45E0-8CA9-C924391C8CC3}" type="presOf" srcId="{0A054961-71C3-4C58-B56B-9E3D55EF8FCF}" destId="{41BBBD69-9324-449B-ACD7-30130489FCE9}" srcOrd="0" destOrd="0" presId="urn:microsoft.com/office/officeart/2005/8/layout/vList5"/>
    <dgm:cxn modelId="{0AE8EBD0-CA43-4152-86A8-A734A64FF792}" srcId="{E9F63FDC-4ED1-42DC-8D13-BED665F4A050}" destId="{FF8375D1-B505-4A5A-9B00-1AE1028ED00E}" srcOrd="2" destOrd="0" parTransId="{23AF3673-C645-4CFA-8B97-D30F45996E7C}" sibTransId="{3637ABDF-DEE3-4D91-9799-E0ECF11F3985}"/>
    <dgm:cxn modelId="{0D0599D1-480E-4487-B1D3-49847D94FBAE}" type="presOf" srcId="{8362F4C4-4BEA-4059-818A-3D27F0EB8D1A}" destId="{CFC034B1-A300-4F02-9691-F52313B784D0}" srcOrd="0" destOrd="0" presId="urn:microsoft.com/office/officeart/2005/8/layout/vList5"/>
    <dgm:cxn modelId="{D3BAEDD2-B569-4D29-947A-B745AB696F4D}" srcId="{E9F63FDC-4ED1-42DC-8D13-BED665F4A050}" destId="{0A054961-71C3-4C58-B56B-9E3D55EF8FCF}" srcOrd="0" destOrd="0" parTransId="{A7EE267A-EA53-42F4-B1B7-7E16F8B844AA}" sibTransId="{26472DA4-A51F-43D6-BFF1-EBD5B5CE5E72}"/>
    <dgm:cxn modelId="{6EA8A5D6-29DA-492B-B8BC-363A309F2D2B}" srcId="{FFFD5A56-DEA6-4EAF-8D1B-89A18A850C13}" destId="{72AE436E-4083-4BE9-BA0E-B64B0BC649F2}" srcOrd="2" destOrd="0" parTransId="{A727B095-802E-48FE-85C1-81B1BFF539D2}" sibTransId="{8AE30BCD-C162-41B4-A0C8-2E2C1F556E53}"/>
    <dgm:cxn modelId="{883DCBD8-39BA-4BEB-84B1-23EB441B0D17}" type="presOf" srcId="{A1FA6978-6FA1-4639-BD64-0B10A490125D}" destId="{0D107112-8128-474E-ADE1-C875FAE06D89}" srcOrd="0" destOrd="2" presId="urn:microsoft.com/office/officeart/2005/8/layout/vList5"/>
    <dgm:cxn modelId="{752326DC-55E8-4F29-A3AE-0DB14B7D558B}" type="presOf" srcId="{FF8375D1-B505-4A5A-9B00-1AE1028ED00E}" destId="{DEBFB940-CC62-4985-8740-F380FD6FDCB5}" srcOrd="0" destOrd="0" presId="urn:microsoft.com/office/officeart/2005/8/layout/vList5"/>
    <dgm:cxn modelId="{8AE4B9E4-DC7B-4868-BDEA-C9D6F61B5D4F}" type="presOf" srcId="{A91FAB83-348A-4297-8A96-19091F226F5F}" destId="{10193C13-C9CF-4ACA-A6FD-3615AEB46C05}" srcOrd="0" destOrd="3" presId="urn:microsoft.com/office/officeart/2005/8/layout/vList5"/>
    <dgm:cxn modelId="{87EB19E7-800F-42C0-AD88-CAAB46527998}" type="presOf" srcId="{C2EE6527-B24C-4913-AA95-88BCAD0CF729}" destId="{0D107112-8128-474E-ADE1-C875FAE06D89}" srcOrd="0" destOrd="0" presId="urn:microsoft.com/office/officeart/2005/8/layout/vList5"/>
    <dgm:cxn modelId="{17B33FE8-A725-4271-9B7A-1D72A9EC8FC5}" srcId="{FFFD5A56-DEA6-4EAF-8D1B-89A18A850C13}" destId="{5B915C37-6C1C-4643-B03C-446EAEAB3FC5}" srcOrd="1" destOrd="0" parTransId="{D79B1B14-6280-4B9A-B4D1-935156478C6A}" sibTransId="{B0A84206-F9A6-41C8-A625-DC46B16B317E}"/>
    <dgm:cxn modelId="{87C2CEEF-147A-4CDC-BBA0-42A513D81311}" type="presOf" srcId="{26B5AA63-E74B-450D-A86B-F29B008D8C97}" destId="{B2CD805C-1BFC-4CA7-995C-D65CF6883AA6}" srcOrd="0" destOrd="0" presId="urn:microsoft.com/office/officeart/2005/8/layout/vList5"/>
    <dgm:cxn modelId="{E2615CF1-87DB-4A8A-A2D5-869F5A890E0A}" type="presOf" srcId="{5B915C37-6C1C-4643-B03C-446EAEAB3FC5}" destId="{10193C13-C9CF-4ACA-A6FD-3615AEB46C05}" srcOrd="0" destOrd="1" presId="urn:microsoft.com/office/officeart/2005/8/layout/vList5"/>
    <dgm:cxn modelId="{461068F8-CBDB-4FE7-A990-40F374EC58E8}" srcId="{0A054961-71C3-4C58-B56B-9E3D55EF8FCF}" destId="{BF331D38-DD49-4B14-8B36-9B6004049431}" srcOrd="1" destOrd="0" parTransId="{82B1A0D6-0570-4853-8ECF-85D4725B1DDA}" sibTransId="{8475CF44-686E-415E-A9AD-6148F010DA62}"/>
    <dgm:cxn modelId="{9EF342FA-AAF2-4C2D-BF17-B2DF2DF58C1B}" srcId="{8362F4C4-4BEA-4059-818A-3D27F0EB8D1A}" destId="{963ECEAD-90F7-4EC1-86EB-8AABB4C0040F}" srcOrd="0" destOrd="0" parTransId="{1ECB22EB-767F-4A12-94E9-777FAABF56E8}" sibTransId="{BA1E7EC9-6FAB-4EEF-B923-767F58EC053F}"/>
    <dgm:cxn modelId="{7E621F08-7E0B-47B0-92B2-25E89D1807EF}" type="presParOf" srcId="{C385E7BC-7A43-4423-804E-DB3E0F663F88}" destId="{2CAEA133-6682-4553-AC33-2CB6B4FC0739}" srcOrd="0" destOrd="0" presId="urn:microsoft.com/office/officeart/2005/8/layout/vList5"/>
    <dgm:cxn modelId="{BA2BA302-3BAF-46BB-8AD9-1C28E18D8D2E}" type="presParOf" srcId="{2CAEA133-6682-4553-AC33-2CB6B4FC0739}" destId="{41BBBD69-9324-449B-ACD7-30130489FCE9}" srcOrd="0" destOrd="0" presId="urn:microsoft.com/office/officeart/2005/8/layout/vList5"/>
    <dgm:cxn modelId="{397C68F3-641D-4310-8327-8CEE8E14B601}" type="presParOf" srcId="{2CAEA133-6682-4553-AC33-2CB6B4FC0739}" destId="{0D107112-8128-474E-ADE1-C875FAE06D89}" srcOrd="1" destOrd="0" presId="urn:microsoft.com/office/officeart/2005/8/layout/vList5"/>
    <dgm:cxn modelId="{2223363C-C13A-4964-BA93-0B106CF3F297}" type="presParOf" srcId="{C385E7BC-7A43-4423-804E-DB3E0F663F88}" destId="{011C70F4-37EF-4801-8C29-945F3BFD76A4}" srcOrd="1" destOrd="0" presId="urn:microsoft.com/office/officeart/2005/8/layout/vList5"/>
    <dgm:cxn modelId="{FCFAE02E-7FC3-4FAC-BD4F-D4F40ABCBAB8}" type="presParOf" srcId="{C385E7BC-7A43-4423-804E-DB3E0F663F88}" destId="{FE1B6E1A-6D3F-42E0-A707-BC6956D54C23}" srcOrd="2" destOrd="0" presId="urn:microsoft.com/office/officeart/2005/8/layout/vList5"/>
    <dgm:cxn modelId="{FAFDF0E0-9E9E-47FA-A88B-C1FBD83BEB0A}" type="presParOf" srcId="{FE1B6E1A-6D3F-42E0-A707-BC6956D54C23}" destId="{131A7273-0818-48C5-8945-F772C8719240}" srcOrd="0" destOrd="0" presId="urn:microsoft.com/office/officeart/2005/8/layout/vList5"/>
    <dgm:cxn modelId="{865CB50D-D7AC-4BFE-955A-50B25AEE336E}" type="presParOf" srcId="{FE1B6E1A-6D3F-42E0-A707-BC6956D54C23}" destId="{10193C13-C9CF-4ACA-A6FD-3615AEB46C05}" srcOrd="1" destOrd="0" presId="urn:microsoft.com/office/officeart/2005/8/layout/vList5"/>
    <dgm:cxn modelId="{0B2E2493-2D15-4800-8ECB-FC05EFC2F46F}" type="presParOf" srcId="{C385E7BC-7A43-4423-804E-DB3E0F663F88}" destId="{CEC24568-49E3-4E1E-85DB-B1667D63A49E}" srcOrd="3" destOrd="0" presId="urn:microsoft.com/office/officeart/2005/8/layout/vList5"/>
    <dgm:cxn modelId="{E66EA1D3-70A0-47B4-82F2-CEFF3DB22BA3}" type="presParOf" srcId="{C385E7BC-7A43-4423-804E-DB3E0F663F88}" destId="{D5F98A7C-97CC-415C-8227-5DC145E52921}" srcOrd="4" destOrd="0" presId="urn:microsoft.com/office/officeart/2005/8/layout/vList5"/>
    <dgm:cxn modelId="{80206996-CC7C-456F-8E86-62AED1BCD8F7}" type="presParOf" srcId="{D5F98A7C-97CC-415C-8227-5DC145E52921}" destId="{DEBFB940-CC62-4985-8740-F380FD6FDCB5}" srcOrd="0" destOrd="0" presId="urn:microsoft.com/office/officeart/2005/8/layout/vList5"/>
    <dgm:cxn modelId="{68D87BD3-0A3E-41D8-8DA1-4B7CB9872159}" type="presParOf" srcId="{D5F98A7C-97CC-415C-8227-5DC145E52921}" destId="{B2CD805C-1BFC-4CA7-995C-D65CF6883AA6}" srcOrd="1" destOrd="0" presId="urn:microsoft.com/office/officeart/2005/8/layout/vList5"/>
    <dgm:cxn modelId="{E1586AA5-EC80-4259-89D5-D0A1411E5669}" type="presParOf" srcId="{C385E7BC-7A43-4423-804E-DB3E0F663F88}" destId="{52A20F00-F56C-49F9-BD00-8855B4BB8C60}" srcOrd="5" destOrd="0" presId="urn:microsoft.com/office/officeart/2005/8/layout/vList5"/>
    <dgm:cxn modelId="{6E36B2FC-81F8-42B6-B5E4-CEA1D6A919DD}" type="presParOf" srcId="{C385E7BC-7A43-4423-804E-DB3E0F663F88}" destId="{8836C36E-1F8E-4CC5-9C9A-E2A429E6A516}" srcOrd="6" destOrd="0" presId="urn:microsoft.com/office/officeart/2005/8/layout/vList5"/>
    <dgm:cxn modelId="{16230DA8-98AC-4EFA-9167-FE9A39FB1834}" type="presParOf" srcId="{8836C36E-1F8E-4CC5-9C9A-E2A429E6A516}" destId="{CFC034B1-A300-4F02-9691-F52313B784D0}" srcOrd="0" destOrd="0" presId="urn:microsoft.com/office/officeart/2005/8/layout/vList5"/>
    <dgm:cxn modelId="{0C78878C-6E52-405B-8BD7-FBD6578A2CF3}" type="presParOf" srcId="{8836C36E-1F8E-4CC5-9C9A-E2A429E6A516}" destId="{A3FA4D02-E2DA-4F72-8619-AAB84C70B971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112-8128-474E-ADE1-C875FAE06D89}">
      <dsp:nvSpPr>
        <dsp:cNvPr id="0" name=""/>
        <dsp:cNvSpPr/>
      </dsp:nvSpPr>
      <dsp:spPr>
        <a:xfrm rot="5400000">
          <a:off x="4037719" y="-1624453"/>
          <a:ext cx="846384" cy="4273876"/>
        </a:xfrm>
        <a:prstGeom prst="round2SameRect">
          <a:avLst/>
        </a:prstGeom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58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23974" y="130609"/>
        <a:ext cx="4232559" cy="763750"/>
      </dsp:txXfrm>
    </dsp:sp>
    <dsp:sp modelId="{41BBBD69-9324-449B-ACD7-30130489FCE9}">
      <dsp:nvSpPr>
        <dsp:cNvPr id="0" name=""/>
        <dsp:cNvSpPr/>
      </dsp:nvSpPr>
      <dsp:spPr>
        <a:xfrm>
          <a:off x="0" y="31896"/>
          <a:ext cx="2323973" cy="1020724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RRI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88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81724"/>
        <a:ext cx="2224317" cy="921068"/>
      </dsp:txXfrm>
    </dsp:sp>
    <dsp:sp modelId="{10193C13-C9CF-4ACA-A6FD-3615AEB46C05}">
      <dsp:nvSpPr>
        <dsp:cNvPr id="0" name=""/>
        <dsp:cNvSpPr/>
      </dsp:nvSpPr>
      <dsp:spPr>
        <a:xfrm rot="5400000">
          <a:off x="4042587" y="-544781"/>
          <a:ext cx="816579" cy="4224035"/>
        </a:xfrm>
        <a:prstGeom prst="round2SameRect">
          <a:avLst/>
        </a:prstGeom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mikrokrediti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60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lastniško financiranje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65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>
            <a:spcBef>
              <a:spcPct val="0"/>
            </a:spcBef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38859" y="1198809"/>
        <a:ext cx="4184173" cy="736855"/>
      </dsp:txXfrm>
    </dsp:sp>
    <dsp:sp modelId="{131A7273-0818-48C5-8945-F772C8719240}">
      <dsp:nvSpPr>
        <dsp:cNvPr id="0" name=""/>
        <dsp:cNvSpPr/>
      </dsp:nvSpPr>
      <dsp:spPr>
        <a:xfrm>
          <a:off x="0" y="1069596"/>
          <a:ext cx="2376020" cy="1020724"/>
        </a:xfrm>
        <a:prstGeom prst="roundRect">
          <a:avLst/>
        </a:pr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l-SI" sz="17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MSP</a:t>
          </a:r>
          <a:b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135 mio €</a:t>
          </a:r>
          <a:endParaRPr lang="en-US" sz="17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1119424"/>
        <a:ext cx="2276364" cy="921068"/>
      </dsp:txXfrm>
    </dsp:sp>
    <dsp:sp modelId="{B2CD805C-1BFC-4CA7-995C-D65CF6883AA6}">
      <dsp:nvSpPr>
        <dsp:cNvPr id="0" name=""/>
        <dsp:cNvSpPr/>
      </dsp:nvSpPr>
      <dsp:spPr>
        <a:xfrm rot="5400000">
          <a:off x="4079742" y="566659"/>
          <a:ext cx="816579" cy="4224046"/>
        </a:xfrm>
        <a:prstGeom prst="round2SameRect">
          <a:avLst/>
        </a:prstGeom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celovito energetsko prenovo javnih stavb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76009" y="2310254"/>
        <a:ext cx="4184184" cy="736855"/>
      </dsp:txXfrm>
    </dsp:sp>
    <dsp:sp modelId="{DEBFB940-CC62-4985-8740-F380FD6FDCB5}">
      <dsp:nvSpPr>
        <dsp:cNvPr id="0" name=""/>
        <dsp:cNvSpPr/>
      </dsp:nvSpPr>
      <dsp:spPr>
        <a:xfrm>
          <a:off x="0" y="2148798"/>
          <a:ext cx="2373699" cy="1020724"/>
        </a:xfrm>
        <a:prstGeom prst="roundRect">
          <a:avLst/>
        </a:pr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Energetska učinkovitost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2198626"/>
        <a:ext cx="2274043" cy="921068"/>
      </dsp:txXfrm>
    </dsp:sp>
    <dsp:sp modelId="{A3FA4D02-E2DA-4F72-8619-AAB84C70B971}">
      <dsp:nvSpPr>
        <dsp:cNvPr id="0" name=""/>
        <dsp:cNvSpPr/>
      </dsp:nvSpPr>
      <dsp:spPr>
        <a:xfrm rot="5400000">
          <a:off x="4079748" y="1618493"/>
          <a:ext cx="816579" cy="4224035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0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financiranja projektov javnih stavb in javnih površin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76020" y="3362083"/>
        <a:ext cx="4184173" cy="736855"/>
      </dsp:txXfrm>
    </dsp:sp>
    <dsp:sp modelId="{CFC034B1-A300-4F02-9691-F52313B784D0}">
      <dsp:nvSpPr>
        <dsp:cNvPr id="0" name=""/>
        <dsp:cNvSpPr/>
      </dsp:nvSpPr>
      <dsp:spPr>
        <a:xfrm>
          <a:off x="0" y="3217405"/>
          <a:ext cx="2376020" cy="1020724"/>
        </a:xfrm>
        <a:prstGeom prst="roundRect">
          <a:avLst/>
        </a:pr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Urbani</a:t>
          </a:r>
          <a:r>
            <a:rPr lang="sl-SI" sz="2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razvoj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3267233"/>
        <a:ext cx="2276364" cy="92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7450-9BCC-4381-A7AC-54DBBDC2E73A}" type="datetimeFigureOut">
              <a:rPr lang="sl-SI" smtClean="0"/>
              <a:pPr/>
              <a:t>10. 05. 2019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1C4-B4CF-4498-A759-ABE7F1A7681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96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03AB-1987-4004-8ED4-104168FBB9D9}" type="datetimeFigureOut">
              <a:rPr lang="sl-SI" smtClean="0"/>
              <a:pPr/>
              <a:t>10. 05. 2019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CC12-3FBA-44BB-911B-A094C6033E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0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863-9B5B-4CFC-9CD9-1648D8CFE8DE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97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3" y="4714878"/>
            <a:ext cx="5438775" cy="4640929"/>
          </a:xfrm>
        </p:spPr>
        <p:txBody>
          <a:bodyPr/>
          <a:lstStyle/>
          <a:p>
            <a:pPr lvl="0"/>
            <a:r>
              <a:rPr lang="sl-SI" dirty="0"/>
              <a:t>Naložbena platforma, poznana že v nekaterih drugih državah EU (</a:t>
            </a:r>
            <a:r>
              <a:rPr lang="sl-SI" dirty="0" err="1"/>
              <a:t>eg</a:t>
            </a:r>
            <a:r>
              <a:rPr lang="sl-SI" dirty="0"/>
              <a:t>. Madžarska, Hrvaška, Estonija, tudi v zah. Evropi)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253 mio kohezijskih sredstev</a:t>
            </a:r>
          </a:p>
          <a:p>
            <a:pPr lvl="1"/>
            <a:r>
              <a:rPr lang="sl-SI" dirty="0"/>
              <a:t>Osnovni kapital za ponudbo finančnih instrumentov</a:t>
            </a:r>
          </a:p>
          <a:p>
            <a:pPr lvl="2"/>
            <a:r>
              <a:rPr lang="sl-SI" dirty="0"/>
              <a:t>Krediti</a:t>
            </a:r>
          </a:p>
          <a:p>
            <a:pPr lvl="2"/>
            <a:r>
              <a:rPr lang="sl-SI" dirty="0"/>
              <a:t>Garancijske sheme</a:t>
            </a:r>
          </a:p>
          <a:p>
            <a:pPr lvl="2"/>
            <a:r>
              <a:rPr lang="sl-SI" dirty="0"/>
              <a:t>Lastniški vložki</a:t>
            </a:r>
          </a:p>
          <a:p>
            <a:pPr lvl="1"/>
            <a:r>
              <a:rPr lang="sl-SI" dirty="0"/>
              <a:t>Na voljo preko poslovnih bank in drugih finančnih posrednikov (</a:t>
            </a:r>
            <a:r>
              <a:rPr lang="sl-SI" dirty="0" err="1"/>
              <a:t>eg</a:t>
            </a:r>
            <a:r>
              <a:rPr lang="sl-SI" dirty="0"/>
              <a:t> Slovenski </a:t>
            </a:r>
            <a:r>
              <a:rPr lang="sl-SI" dirty="0" err="1"/>
              <a:t>podj</a:t>
            </a:r>
            <a:r>
              <a:rPr lang="sl-SI" dirty="0"/>
              <a:t> sklad,..)</a:t>
            </a:r>
          </a:p>
          <a:p>
            <a:pPr lvl="0"/>
            <a:r>
              <a:rPr lang="sl-SI" dirty="0"/>
              <a:t>Štirje glavni programi</a:t>
            </a:r>
          </a:p>
          <a:p>
            <a:pPr lvl="1"/>
            <a:r>
              <a:rPr lang="sl-SI" dirty="0"/>
              <a:t>Podrobnosti se še pripravljajo</a:t>
            </a:r>
          </a:p>
          <a:p>
            <a:pPr lvl="1"/>
            <a:r>
              <a:rPr lang="sl-SI" dirty="0"/>
              <a:t>Do poletja – </a:t>
            </a:r>
            <a:r>
              <a:rPr lang="sl-SI" b="1" dirty="0"/>
              <a:t>Raziskave in mikrokrediti do 30.000 €</a:t>
            </a:r>
          </a:p>
          <a:p>
            <a:pPr lvl="1"/>
            <a:r>
              <a:rPr lang="sl-SI" dirty="0"/>
              <a:t>Konec leta </a:t>
            </a:r>
            <a:r>
              <a:rPr lang="sl-SI" b="1" dirty="0"/>
              <a:t>energetska učinkovitost </a:t>
            </a:r>
            <a:r>
              <a:rPr lang="sl-SI" dirty="0"/>
              <a:t>in </a:t>
            </a:r>
            <a:r>
              <a:rPr lang="sl-SI" b="1" dirty="0"/>
              <a:t>urbani razvoj</a:t>
            </a:r>
          </a:p>
          <a:p>
            <a:pPr lvl="3"/>
            <a:r>
              <a:rPr lang="sl-SI" b="1" dirty="0"/>
              <a:t>25 let; nizka OM, zavarovanja</a:t>
            </a:r>
          </a:p>
          <a:p>
            <a:pPr lvl="0"/>
            <a:r>
              <a:rPr lang="sl-SI" dirty="0"/>
              <a:t>Značilnosti tega programa</a:t>
            </a:r>
          </a:p>
          <a:p>
            <a:pPr lvl="1"/>
            <a:r>
              <a:rPr lang="sl-SI" dirty="0"/>
              <a:t>Bolj ugodni pogoji kot naši dosedanji (pa še ti  - smo razvojna banka in princip zato prenosa ugodnosti</a:t>
            </a:r>
          </a:p>
          <a:p>
            <a:pPr lvl="1"/>
            <a:r>
              <a:rPr lang="sl-SI" dirty="0"/>
              <a:t>Ročnost do 25 let</a:t>
            </a:r>
          </a:p>
          <a:p>
            <a:pPr lvl="1"/>
            <a:r>
              <a:rPr lang="sl-SI" dirty="0"/>
              <a:t>Ugodna obrestna mera</a:t>
            </a:r>
          </a:p>
          <a:p>
            <a:pPr lvl="0"/>
            <a:r>
              <a:rPr lang="sl-SI" dirty="0"/>
              <a:t>Na voljo od poletja..</a:t>
            </a:r>
          </a:p>
          <a:p>
            <a:endParaRPr lang="sl-SI" dirty="0"/>
          </a:p>
          <a:p>
            <a:r>
              <a:rPr lang="sl-SI" dirty="0"/>
              <a:t>Pilotni program; samo za mesta  bilo potrebno za 100 mio €. Več v naslednji fin perspektivi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863-9B5B-4CFC-9CD9-1648D8CFE8DE}" type="slidenum">
              <a:rPr lang="sl-SI" smtClean="0"/>
              <a:pPr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341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2CC12-3FBA-44BB-911B-A094C6033EA2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0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sl-SI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sl-SI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94761-69ED-4096-B9FE-54ABA1A7E56B}" type="datetime1">
              <a:rPr lang="sl-SI" smtClean="0"/>
              <a:t>10. 05. 2019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1C5-D462-416D-BFD4-10074C0ABD7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21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15888"/>
            <a:ext cx="2111375" cy="5834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83313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A5D4D4-4B82-469B-8693-E2501E402B19}" type="datetime1">
              <a:rPr lang="sl-SI" smtClean="0"/>
              <a:t>10. 05. 2019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97E4-F4D3-4842-8CDD-7BE5F7D7D88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81AAD-4479-4D43-9F59-892004FC0D8C}" type="datetime1">
              <a:rPr lang="sl-SI" smtClean="0"/>
              <a:t>10. 05. 2019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803-3775-4E0E-991E-4B62C8D042D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3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8AAC-25B7-49A6-A3E1-A7620B9DD913}" type="datetime1">
              <a:rPr lang="sl-SI" smtClean="0"/>
              <a:t>10. 05. 2019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24F53-3CC6-45B4-A9BA-4CE88201F75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18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2ABEF-FCB8-4667-95AB-B2776FAABA3D}" type="datetime1">
              <a:rPr lang="sl-SI" smtClean="0"/>
              <a:t>10. 05. 2019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199C-C6A0-41DD-ADE2-DE81845F28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443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08CC52-4D11-4F2C-81DA-845F17C7885D}" type="datetime1">
              <a:rPr lang="sl-SI" smtClean="0"/>
              <a:t>10. 05. 2019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9C02-2F15-49BA-A033-C5BE3E3094B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9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62099-A78D-4081-BF03-6A2ED3FC7CEF}" type="datetime1">
              <a:rPr lang="sl-SI" smtClean="0"/>
              <a:t>10. 05. 2019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D932-2FD4-4C94-8FB6-F77CD2F6F0A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6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F97A9-DD1F-46E5-8379-7B318DE011B5}" type="datetime1">
              <a:rPr lang="sl-SI" smtClean="0"/>
              <a:t>10. 05. 2019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6B54-807D-4AE3-957B-DAEFCB1309F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84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771E2-5CC4-4964-B576-9D9C43CB726D}" type="datetime1">
              <a:rPr lang="sl-SI" smtClean="0"/>
              <a:t>10. 05. 2019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D7499-F546-4C68-8BBC-200AEBFA68D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2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0D516-56E6-4DDE-8A96-672979085750}" type="datetime1">
              <a:rPr lang="sl-SI" smtClean="0"/>
              <a:t>10. 05. 2019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AFB76-688F-4989-876F-2611A475197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83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337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57C"/>
                </a:solidFill>
              </a:defRPr>
            </a:lvl1pPr>
          </a:lstStyle>
          <a:p>
            <a:fld id="{B87EBC4D-2ACF-41F6-88DD-3F698DBB2628}" type="datetime1">
              <a:rPr lang="sl-SI" smtClean="0"/>
              <a:t>10. 05. 2019</a:t>
            </a:fld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57C"/>
                </a:solidFill>
              </a:defRPr>
            </a:lvl1pPr>
          </a:lstStyle>
          <a:p>
            <a:r>
              <a:rPr lang="sl-SI"/>
              <a:t>Predstavitev MOL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57C"/>
                </a:solidFill>
              </a:defRPr>
            </a:lvl1pPr>
          </a:lstStyle>
          <a:p>
            <a:fld id="{05F2D941-31F6-4CE4-9E32-E97F8AE7DAB1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457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457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diagramData" Target="../diagrams/data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11" Type="http://schemas.microsoft.com/office/2007/relationships/diagramDrawing" Target="../diagrams/drawing1.xml"/><Relationship Id="rId5" Type="http://schemas.openxmlformats.org/officeDocument/2006/relationships/image" Target="../media/image12.emf"/><Relationship Id="rId15" Type="http://schemas.openxmlformats.org/officeDocument/2006/relationships/image" Target="../media/image1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emf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d.s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650" y="1577500"/>
            <a:ext cx="820880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60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endParaRPr lang="sl-SI" sz="2400" dirty="0">
              <a:solidFill>
                <a:srgbClr val="00B050"/>
              </a:solidFill>
            </a:endParaRPr>
          </a:p>
          <a:p>
            <a:pPr algn="ctr"/>
            <a:r>
              <a:rPr lang="sl-SI" sz="2400" dirty="0">
                <a:solidFill>
                  <a:srgbClr val="00B050"/>
                </a:solidFill>
              </a:rPr>
              <a:t> </a:t>
            </a:r>
            <a:r>
              <a:rPr lang="sl-SI" sz="28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Finančne spodbude za zmanjšanje emisij toplogrednih plinov v gospodarstvu</a:t>
            </a:r>
          </a:p>
          <a:p>
            <a:pPr algn="ctr"/>
            <a:endParaRPr lang="sl-SI" sz="2400" b="1" dirty="0">
              <a:solidFill>
                <a:srgbClr val="00B050"/>
              </a:solidFill>
            </a:endParaRPr>
          </a:p>
          <a:p>
            <a:pPr algn="ctr"/>
            <a:r>
              <a:rPr lang="sl-SI" sz="2400" b="1" dirty="0">
                <a:solidFill>
                  <a:srgbClr val="00B050"/>
                </a:solidFill>
              </a:rPr>
              <a:t>  </a:t>
            </a:r>
            <a:endParaRPr lang="sl-SI" sz="45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616" y="4911451"/>
            <a:ext cx="8741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Arial" panose="020B0604020202020204" pitchFamily="34" charset="0"/>
            </a:endParaRPr>
          </a:p>
          <a:p>
            <a:r>
              <a:rPr lang="sl-SI" sz="1200" b="1" dirty="0">
                <a:latin typeface="Arial" panose="020B0604020202020204" pitchFamily="34" charset="0"/>
              </a:rPr>
              <a:t>Uroš Ačko, CFA</a:t>
            </a:r>
          </a:p>
          <a:p>
            <a:r>
              <a:rPr lang="sl-SI" sz="1200" b="1" dirty="0">
                <a:latin typeface="Arial" panose="020B0604020202020204" pitchFamily="34" charset="0"/>
              </a:rPr>
              <a:t>Direktor zakladništva, SID banka</a:t>
            </a:r>
          </a:p>
          <a:p>
            <a:r>
              <a:rPr lang="sl-SI" sz="1200" b="1" dirty="0">
                <a:latin typeface="Arial" panose="020B0604020202020204" pitchFamily="34" charset="0"/>
              </a:rPr>
              <a:t>uros.acko@sid.si</a:t>
            </a:r>
            <a:endParaRPr lang="sl-SI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4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6" y="1258146"/>
            <a:ext cx="7328586" cy="360677"/>
          </a:xfrm>
        </p:spPr>
        <p:txBody>
          <a:bodyPr>
            <a:noAutofit/>
          </a:bodyPr>
          <a:lstStyle/>
          <a:p>
            <a:r>
              <a:rPr lang="sl-SI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</a:t>
            </a:r>
            <a:br>
              <a:rPr lang="sl-SI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l-SI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SID banka</a:t>
            </a:r>
            <a:endParaRPr lang="sl-SI" sz="2400" b="1" dirty="0"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2</a:t>
            </a:fld>
            <a:endParaRPr lang="sl-SI" dirty="0"/>
          </a:p>
        </p:txBody>
      </p:sp>
      <p:pic>
        <p:nvPicPr>
          <p:cNvPr id="6" name="Content Placeholder 3" descr="Copy of si-map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6048" y="1957492"/>
            <a:ext cx="4187952" cy="274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4297" y="3046770"/>
            <a:ext cx="2057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900" b="1" dirty="0"/>
              <a:t>SID banka je spodbujevalna, razvojna in izvozna banka, z bančnimi in zavarovalnimi storitvami spodbujamo konkurenčnost slovenskega gospodarstva in trajnostni razvoj.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048" y="1311898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600" b="1" dirty="0">
                <a:solidFill>
                  <a:srgbClr val="00B050"/>
                </a:solidFill>
              </a:rPr>
              <a:t>SID banka kot zeleni izdajatelj / vlagatelj</a:t>
            </a:r>
          </a:p>
          <a:p>
            <a:endParaRPr lang="sl-SI" sz="1600" b="1" dirty="0">
              <a:solidFill>
                <a:srgbClr val="00B050"/>
              </a:solidFill>
            </a:endParaRPr>
          </a:p>
          <a:p>
            <a:r>
              <a:rPr lang="sl-SI" sz="1600" b="1" dirty="0">
                <a:solidFill>
                  <a:srgbClr val="00B050"/>
                </a:solidFill>
              </a:rPr>
              <a:t>Izdana zelena obveznica nam omogoča financiranje zelenih projektov po ugodnih cenovnih pogojih.</a:t>
            </a:r>
          </a:p>
          <a:p>
            <a:endParaRPr lang="sl-SI" sz="1600" b="1" dirty="0">
              <a:solidFill>
                <a:srgbClr val="00B050"/>
              </a:solidFill>
            </a:endParaRPr>
          </a:p>
          <a:p>
            <a:r>
              <a:rPr lang="sl-SI" sz="1600" b="1" dirty="0">
                <a:solidFill>
                  <a:srgbClr val="00B050"/>
                </a:solidFill>
              </a:rPr>
              <a:t>Aktivno iščemo priložnosti za nove izdaje zelenih obveznic slovenskih podjetij.</a:t>
            </a:r>
          </a:p>
          <a:p>
            <a:endParaRPr lang="sl-SI" sz="1600" b="1" dirty="0">
              <a:solidFill>
                <a:srgbClr val="00B050"/>
              </a:solidFill>
            </a:endParaRPr>
          </a:p>
          <a:p>
            <a:r>
              <a:rPr lang="sl-SI" sz="1600" b="1" dirty="0">
                <a:solidFill>
                  <a:srgbClr val="00B050"/>
                </a:solidFill>
              </a:rPr>
              <a:t>SID banka z zeleno obveznico in financiranjem zelenih projektov prispeva k doseganju ciljev trajnostnega razvoja, katerim se je na vrhu Organizacije združenih narodov (OZN) septembra 2015 skupaj z ostalimi 192 državami zavezala tudi Republika Slovenija.</a:t>
            </a:r>
            <a:endParaRPr lang="sl-SI" sz="1100" b="1" dirty="0">
              <a:solidFill>
                <a:srgbClr val="00B050"/>
              </a:solidFill>
            </a:endParaRPr>
          </a:p>
          <a:p>
            <a:endParaRPr lang="sl-SI" sz="1600" b="1" dirty="0">
              <a:solidFill>
                <a:srgbClr val="00B050"/>
              </a:solidFill>
            </a:endParaRPr>
          </a:p>
          <a:p>
            <a:endParaRPr lang="sl-SI" sz="1600" b="1" dirty="0">
              <a:solidFill>
                <a:srgbClr val="00B050"/>
              </a:solidFill>
            </a:endParaRPr>
          </a:p>
          <a:p>
            <a:endParaRPr lang="sl-SI" sz="1600" b="1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396552" y="224610"/>
            <a:ext cx="6337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Zelena obveznica</a:t>
            </a:r>
          </a:p>
        </p:txBody>
      </p:sp>
    </p:spTree>
    <p:extLst>
      <p:ext uri="{BB962C8B-B14F-4D97-AF65-F5344CB8AC3E}">
        <p14:creationId xmlns:p14="http://schemas.microsoft.com/office/powerpoint/2010/main" val="145212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 </a:t>
            </a:r>
            <a:r>
              <a:rPr lang="sl-SI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Zeleno financiranje …                             </a:t>
            </a:r>
            <a:r>
              <a:rPr lang="sl-SI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Zelena obveznica SID banke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04315"/>
              </p:ext>
            </p:extLst>
          </p:nvPr>
        </p:nvGraphicFramePr>
        <p:xfrm>
          <a:off x="328791" y="1196750"/>
          <a:ext cx="8385291" cy="26560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85291">
                  <a:extLst>
                    <a:ext uri="{9D8B030D-6E8A-4147-A177-3AD203B41FA5}">
                      <a16:colId xmlns:a16="http://schemas.microsoft.com/office/drawing/2014/main" val="3365715699"/>
                    </a:ext>
                  </a:extLst>
                </a:gridCol>
              </a:tblGrid>
              <a:tr h="2992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Obnovljiva energija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24385"/>
                  </a:ext>
                </a:extLst>
              </a:tr>
              <a:tr h="2992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Energetska učinkovitost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03213"/>
                  </a:ext>
                </a:extLst>
              </a:tr>
              <a:tr h="2992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Preprečevanje in nadzorovanje onesnaževanja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07550"/>
                  </a:ext>
                </a:extLst>
              </a:tr>
              <a:tr h="2992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 err="1">
                          <a:effectLst/>
                        </a:rPr>
                        <a:t>Okoljsko</a:t>
                      </a:r>
                      <a:r>
                        <a:rPr lang="sl-SI" sz="1400" b="1" u="none" strike="noStrike" dirty="0">
                          <a:effectLst/>
                        </a:rPr>
                        <a:t> trajnostno upravljanje živih naravnih virov in rabe zemljišč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78213"/>
                  </a:ext>
                </a:extLst>
              </a:tr>
              <a:tr h="2992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Čisti transport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03983"/>
                  </a:ext>
                </a:extLst>
              </a:tr>
              <a:tr h="2992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Trajnostno upravljanje voda in odpadnih voda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71779"/>
                  </a:ext>
                </a:extLst>
              </a:tr>
              <a:tr h="56114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Izdelki, proizvodne tehnologije in postopki, ki ustrezajo ekološko učinkovitemu in/ali krožnemu gospodarstvu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81326"/>
                  </a:ext>
                </a:extLst>
              </a:tr>
              <a:tr h="2992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Zelene stavbe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5993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855" y="3939565"/>
            <a:ext cx="3412228" cy="1748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40" y="4496753"/>
            <a:ext cx="4624060" cy="1191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588" y="4340047"/>
            <a:ext cx="1275704" cy="8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4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7DB24BA-8EBE-4471-9FAF-5B96803D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EE2246-D9A5-4EB9-9780-2AB1A730C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058" y="2694161"/>
            <a:ext cx="8229600" cy="4681537"/>
          </a:xfrm>
        </p:spPr>
        <p:txBody>
          <a:bodyPr/>
          <a:lstStyle/>
          <a:p>
            <a:br>
              <a:rPr lang="sl-SI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sl-SI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EKP Posojila za celovito energetsko prenovo javnih stavb (2014-2020)</a:t>
            </a:r>
          </a:p>
          <a:p>
            <a:r>
              <a:rPr lang="sl-SI" sz="2800" b="1" dirty="0">
                <a:solidFill>
                  <a:srgbClr val="B51E1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endParaRPr lang="sl-SI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l-SI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17179-2FCC-40E4-A45E-C3D01EA0E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0836"/>
            <a:ext cx="1731168" cy="880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5C6D-511A-4B42-820A-CA40B762B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42" y="857449"/>
            <a:ext cx="9169342" cy="2578678"/>
          </a:xfrm>
          <a:prstGeom prst="rect">
            <a:avLst/>
          </a:prstGeom>
        </p:spPr>
      </p:pic>
      <p:pic>
        <p:nvPicPr>
          <p:cNvPr id="10" name="Slika 6">
            <a:extLst>
              <a:ext uri="{FF2B5EF4-FFF2-40B4-BE49-F238E27FC236}">
                <a16:creationId xmlns:a16="http://schemas.microsoft.com/office/drawing/2014/main" id="{245A4BAF-5852-4851-851D-0B97B29137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20" y="332656"/>
            <a:ext cx="2304256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3C49976-75BD-4A2E-9DC2-08FF734A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164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F5DE-1232-4B2E-960C-7D940447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7051"/>
            <a:ext cx="8229600" cy="547362"/>
          </a:xfrm>
        </p:spPr>
        <p:txBody>
          <a:bodyPr/>
          <a:lstStyle/>
          <a:p>
            <a:pPr algn="l"/>
            <a:r>
              <a:rPr lang="sl-SI" sz="24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Sklad skladov – finančni instrumenti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AA840A-1B1B-449D-B2D9-79C2E910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09" y="1628644"/>
            <a:ext cx="869666" cy="640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4B5073-8D46-4679-B414-69F3333C4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90" y="2609216"/>
            <a:ext cx="834219" cy="729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CA7310-26EA-4974-90BA-1CD9AEA63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80" y="3647836"/>
            <a:ext cx="1038437" cy="748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930124-9813-4F94-B2F4-DB39AA1C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90" y="4832051"/>
            <a:ext cx="936105" cy="488501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7FE13F0-59D6-4690-AE21-63387E42B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522819"/>
              </p:ext>
            </p:extLst>
          </p:nvPr>
        </p:nvGraphicFramePr>
        <p:xfrm>
          <a:off x="1663301" y="1416472"/>
          <a:ext cx="6600056" cy="424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4FA7B2A-0184-4229-850A-807ED165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8042803-3775-4E0E-991E-4B62C8D042D9}" type="slidenum">
              <a:rPr lang="sl-SI" smtClean="0"/>
              <a:pPr/>
              <a:t>5</a:t>
            </a:fld>
            <a:endParaRPr lang="sl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9400-20B3-4A47-85EC-2B2A78C3E8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256" y="2761066"/>
            <a:ext cx="888830" cy="475064"/>
          </a:xfrm>
          <a:prstGeom prst="rect">
            <a:avLst/>
          </a:prstGeom>
        </p:spPr>
      </p:pic>
      <p:pic>
        <p:nvPicPr>
          <p:cNvPr id="14" name="Picture 35" descr="logo.png">
            <a:extLst>
              <a:ext uri="{FF2B5EF4-FFF2-40B4-BE49-F238E27FC236}">
                <a16:creationId xmlns:a16="http://schemas.microsoft.com/office/drawing/2014/main" id="{505C5650-E3CD-49E6-B6EB-9B2814C6B2E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59914" y="1780903"/>
            <a:ext cx="1453188" cy="273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F8A08-9391-4DFD-84E3-848983127B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28617"/>
            <a:ext cx="1247007" cy="230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54D674-ABD3-47D7-A165-4B17C40701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193599"/>
            <a:ext cx="1247007" cy="23069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396450-BE16-4039-ACB3-9EF33FFB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E7D13E-54A4-46E0-BA85-7478709FA240}"/>
              </a:ext>
            </a:extLst>
          </p:cNvPr>
          <p:cNvSpPr/>
          <p:nvPr/>
        </p:nvSpPr>
        <p:spPr>
          <a:xfrm>
            <a:off x="611560" y="572140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253 mio EUR ESIF sredstev ter vzvod = skupaj cca 400 mio EUR</a:t>
            </a:r>
            <a:endParaRPr lang="sl-SI" dirty="0">
              <a:solidFill>
                <a:srgbClr val="00457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1E28E-50E6-4B04-BB39-57FB6713EA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1395" y="2729058"/>
            <a:ext cx="1019077" cy="4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88" y="6075639"/>
            <a:ext cx="1251065" cy="53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0536" y="4016171"/>
            <a:ext cx="4119501" cy="2031287"/>
          </a:xfrm>
          <a:custGeom>
            <a:avLst/>
            <a:gdLst/>
            <a:ahLst/>
            <a:cxnLst/>
            <a:rect l="l" t="t" r="r" b="b"/>
            <a:pathLst>
              <a:path w="3910329" h="2192654">
                <a:moveTo>
                  <a:pt x="0" y="2192401"/>
                </a:moveTo>
                <a:lnTo>
                  <a:pt x="3910076" y="2192401"/>
                </a:lnTo>
                <a:lnTo>
                  <a:pt x="3910076" y="0"/>
                </a:lnTo>
                <a:lnTo>
                  <a:pt x="0" y="0"/>
                </a:lnTo>
                <a:lnTo>
                  <a:pt x="0" y="219240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1515" y="4037774"/>
            <a:ext cx="455111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 </a:t>
            </a:r>
            <a:r>
              <a:rPr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</a:t>
            </a:r>
            <a:r>
              <a:rPr sz="1600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banka</a:t>
            </a:r>
            <a:r>
              <a:rPr lang="sl-SI"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600" spc="-50" dirty="0">
                <a:solidFill>
                  <a:srgbClr val="B51E17"/>
                </a:solidFill>
                <a:cs typeface="Calibri"/>
              </a:rPr>
              <a:t>153</a:t>
            </a:r>
            <a:r>
              <a:rPr lang="en-GB" sz="1600" spc="-50" dirty="0">
                <a:solidFill>
                  <a:srgbClr val="B51E17"/>
                </a:solidFill>
                <a:cs typeface="Calibri"/>
              </a:rPr>
              <a:t> </a:t>
            </a:r>
            <a:r>
              <a:rPr lang="en-GB" sz="1600" spc="50" dirty="0">
                <a:solidFill>
                  <a:srgbClr val="B51E17"/>
                </a:solidFill>
                <a:cs typeface="Calibri"/>
              </a:rPr>
              <a:t>mio</a:t>
            </a:r>
            <a:r>
              <a:rPr lang="en-GB" sz="1600" spc="20" dirty="0">
                <a:solidFill>
                  <a:srgbClr val="B51E17"/>
                </a:solidFill>
                <a:cs typeface="Calibri"/>
              </a:rPr>
              <a:t> </a:t>
            </a:r>
            <a:r>
              <a:rPr lang="en-GB" sz="1600" spc="60" dirty="0">
                <a:solidFill>
                  <a:srgbClr val="B51E17"/>
                </a:solidFill>
                <a:cs typeface="Calibri"/>
              </a:rPr>
              <a:t>€</a:t>
            </a:r>
            <a:r>
              <a:rPr lang="sl-SI" sz="1600" b="1" spc="-60" dirty="0">
                <a:solidFill>
                  <a:srgbClr val="B51E17"/>
                </a:solidFill>
                <a:latin typeface="Arial"/>
                <a:cs typeface="Arial"/>
              </a:rPr>
              <a:t> </a:t>
            </a:r>
            <a:endParaRPr sz="1600" dirty="0">
              <a:solidFill>
                <a:srgbClr val="B51E17"/>
              </a:solidFill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1600" b="1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ortfeljske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garancije </a:t>
            </a:r>
            <a:r>
              <a:rPr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MSP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mio €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l-SI" sz="1600" spc="110" dirty="0">
                <a:solidFill>
                  <a:srgbClr val="2BAB2B"/>
                </a:solidFill>
                <a:latin typeface="+mj-lt"/>
                <a:cs typeface="Calibri"/>
              </a:rPr>
              <a:t>    </a:t>
            </a:r>
            <a:r>
              <a:rPr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RRI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mio €</a:t>
            </a: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RRI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mio €</a:t>
            </a:r>
          </a:p>
          <a:p>
            <a:pPr marL="298450" marR="398145" indent="-285750">
              <a:lnSpc>
                <a:spcPct val="995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sz="1600" b="1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urbani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mio €  </a:t>
            </a:r>
            <a:endParaRPr lang="sl-SI" sz="1400" kern="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398145" indent="-285750">
              <a:lnSpc>
                <a:spcPct val="995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 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sz="1600" b="1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energetsko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učinkovitost</a:t>
            </a: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sz="1400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mio</a:t>
            </a:r>
            <a:r>
              <a:rPr lang="sl-SI"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</p:txBody>
      </p:sp>
      <p:sp>
        <p:nvSpPr>
          <p:cNvPr id="5" name="object 5"/>
          <p:cNvSpPr/>
          <p:nvPr/>
        </p:nvSpPr>
        <p:spPr>
          <a:xfrm>
            <a:off x="6578791" y="3878870"/>
            <a:ext cx="2525415" cy="2031287"/>
          </a:xfrm>
          <a:custGeom>
            <a:avLst/>
            <a:gdLst/>
            <a:ahLst/>
            <a:cxnLst/>
            <a:rect l="l" t="t" r="r" b="b"/>
            <a:pathLst>
              <a:path w="2425700" h="1871979">
                <a:moveTo>
                  <a:pt x="0" y="1871726"/>
                </a:moveTo>
                <a:lnTo>
                  <a:pt x="2425700" y="1871726"/>
                </a:lnTo>
                <a:lnTo>
                  <a:pt x="2425700" y="0"/>
                </a:lnTo>
                <a:lnTo>
                  <a:pt x="0" y="0"/>
                </a:lnTo>
                <a:lnTo>
                  <a:pt x="0" y="1871726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80807" y="3934677"/>
            <a:ext cx="2443974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1600" b="1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osojila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RRI </a:t>
            </a:r>
            <a:endParaRPr lang="sl-SI" sz="1600" b="1" kern="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l-SI" sz="1600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Sberbank</a:t>
            </a:r>
            <a:r>
              <a:rPr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mio €  </a:t>
            </a:r>
            <a:endParaRPr lang="sl-SI" sz="1400" kern="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sl-SI" b="1" spc="25" dirty="0">
              <a:solidFill>
                <a:srgbClr val="00457C"/>
              </a:solidFill>
              <a:latin typeface="+mj-lt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1600" b="1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ikrokrediti</a:t>
            </a: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l-SI" sz="1600" b="1" kern="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Primorsk</a:t>
            </a:r>
            <a:r>
              <a:rPr lang="sl-SI"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hranilnic</a:t>
            </a:r>
            <a:r>
              <a:rPr lang="sl-SI"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               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sz="1400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mio</a:t>
            </a:r>
            <a:r>
              <a:rPr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</a:t>
            </a:r>
            <a:endParaRPr lang="sl-SI" sz="1400" kern="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l-SI"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SPS </a:t>
            </a:r>
            <a:r>
              <a:rPr lang="sl-SI"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en-GB" sz="1400" kern="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mio</a:t>
            </a:r>
            <a:r>
              <a:rPr lang="en-GB" sz="14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€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sl-SI" sz="1800" spc="6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093" y="2428508"/>
            <a:ext cx="2232025" cy="3051288"/>
          </a:xfrm>
          <a:custGeom>
            <a:avLst/>
            <a:gdLst/>
            <a:ahLst/>
            <a:cxnLst/>
            <a:rect l="l" t="t" r="r" b="b"/>
            <a:pathLst>
              <a:path w="2232025" h="3632200">
                <a:moveTo>
                  <a:pt x="0" y="3632200"/>
                </a:moveTo>
                <a:lnTo>
                  <a:pt x="2232025" y="3632200"/>
                </a:lnTo>
                <a:lnTo>
                  <a:pt x="2232025" y="0"/>
                </a:lnTo>
                <a:lnTo>
                  <a:pt x="0" y="0"/>
                </a:lnTo>
                <a:lnTo>
                  <a:pt x="0" y="363220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8693" y="3292215"/>
            <a:ext cx="2403400" cy="2026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b="1" spc="-80" dirty="0">
                <a:solidFill>
                  <a:srgbClr val="B51E17"/>
                </a:solidFill>
                <a:latin typeface="Arial"/>
                <a:cs typeface="Arial"/>
              </a:rPr>
              <a:t>Posojilni skladi</a:t>
            </a:r>
          </a:p>
          <a:p>
            <a:pPr marL="12700">
              <a:lnSpc>
                <a:spcPct val="100000"/>
              </a:lnSpc>
            </a:pPr>
            <a:endParaRPr lang="sl-SI" sz="1000" b="1" spc="20" dirty="0">
              <a:solidFill>
                <a:srgbClr val="0045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400" spc="60" dirty="0">
                <a:solidFill>
                  <a:srgbClr val="B51E17"/>
                </a:solidFill>
                <a:cs typeface="Calibri"/>
              </a:rPr>
              <a:t>les 20</a:t>
            </a:r>
            <a:r>
              <a:rPr lang="en-GB" sz="1400" spc="60" dirty="0">
                <a:solidFill>
                  <a:srgbClr val="B51E17"/>
                </a:solidFill>
                <a:cs typeface="Calibri"/>
              </a:rPr>
              <a:t> mio €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l-SI" sz="1400" spc="60" dirty="0">
                <a:solidFill>
                  <a:srgbClr val="B51E17"/>
                </a:solidFill>
                <a:cs typeface="Calibri"/>
              </a:rPr>
              <a:t>turizem </a:t>
            </a:r>
            <a:r>
              <a:rPr sz="1400" spc="60" dirty="0">
                <a:solidFill>
                  <a:srgbClr val="B51E17"/>
                </a:solidFill>
                <a:cs typeface="Calibri"/>
              </a:rPr>
              <a:t>160 mio €</a:t>
            </a:r>
          </a:p>
          <a:p>
            <a:pPr marL="298450" marR="34417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400" spc="60" dirty="0">
                <a:solidFill>
                  <a:srgbClr val="B51E17"/>
                </a:solidFill>
                <a:cs typeface="Calibri"/>
              </a:rPr>
              <a:t>izvoz </a:t>
            </a:r>
            <a:r>
              <a:rPr sz="1400" spc="60" dirty="0">
                <a:solidFill>
                  <a:srgbClr val="B51E17"/>
                </a:solidFill>
                <a:cs typeface="Calibri"/>
              </a:rPr>
              <a:t>50 mio €  </a:t>
            </a:r>
            <a:endParaRPr lang="sl-SI" sz="1400" spc="60" dirty="0">
              <a:solidFill>
                <a:srgbClr val="B51E17"/>
              </a:solidFill>
              <a:cs typeface="Calibri"/>
            </a:endParaRPr>
          </a:p>
          <a:p>
            <a:pPr marL="298450" marR="34417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sz="1400" spc="60" dirty="0">
                <a:solidFill>
                  <a:srgbClr val="B51E17"/>
                </a:solidFill>
                <a:cs typeface="Calibri"/>
              </a:rPr>
              <a:t>naložbe 7</a:t>
            </a:r>
            <a:r>
              <a:rPr sz="1400" spc="60" dirty="0">
                <a:solidFill>
                  <a:srgbClr val="B51E17"/>
                </a:solidFill>
                <a:cs typeface="Calibri"/>
              </a:rPr>
              <a:t>7,5 </a:t>
            </a:r>
            <a:r>
              <a:rPr sz="1400" spc="60" dirty="0" err="1">
                <a:solidFill>
                  <a:srgbClr val="B51E17"/>
                </a:solidFill>
                <a:cs typeface="Calibri"/>
              </a:rPr>
              <a:t>mio</a:t>
            </a:r>
            <a:r>
              <a:rPr lang="sl-SI" sz="1400" spc="60" dirty="0">
                <a:solidFill>
                  <a:srgbClr val="B51E17"/>
                </a:solidFill>
                <a:cs typeface="Calibri"/>
              </a:rPr>
              <a:t> </a:t>
            </a:r>
            <a:r>
              <a:rPr sz="1400" spc="60" dirty="0">
                <a:solidFill>
                  <a:srgbClr val="B51E17"/>
                </a:solidFill>
                <a:cs typeface="Calibri"/>
              </a:rPr>
              <a:t> €</a:t>
            </a:r>
            <a:endParaRPr lang="sl-SI" sz="1400" spc="60" dirty="0">
              <a:solidFill>
                <a:srgbClr val="B51E17"/>
              </a:solidFill>
              <a:cs typeface="Calibri"/>
            </a:endParaRPr>
          </a:p>
          <a:p>
            <a:pPr marL="298450" marR="344170" indent="-285750" algn="just">
              <a:buFont typeface="Arial" panose="020B0604020202020204" pitchFamily="34" charset="0"/>
              <a:buChar char="•"/>
            </a:pPr>
            <a:r>
              <a:rPr lang="sl-SI" sz="1400" spc="60" dirty="0">
                <a:solidFill>
                  <a:srgbClr val="B51E17"/>
                </a:solidFill>
                <a:cs typeface="Calibri"/>
              </a:rPr>
              <a:t>potrpežljiva posojila 200 mio €</a:t>
            </a:r>
          </a:p>
          <a:p>
            <a:pPr marL="12700" marR="344170" algn="just">
              <a:lnSpc>
                <a:spcPct val="100000"/>
              </a:lnSpc>
            </a:pPr>
            <a:endParaRPr sz="1800" dirty="0">
              <a:solidFill>
                <a:srgbClr val="00457C"/>
              </a:solidFill>
              <a:latin typeface="+mj-lt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34299" y="1195855"/>
            <a:ext cx="1794416" cy="841847"/>
          </a:xfrm>
          <a:custGeom>
            <a:avLst/>
            <a:gdLst/>
            <a:ahLst/>
            <a:cxnLst/>
            <a:rect l="l" t="t" r="r" b="b"/>
            <a:pathLst>
              <a:path w="1176654" h="1155700">
                <a:moveTo>
                  <a:pt x="0" y="1155700"/>
                </a:moveTo>
                <a:lnTo>
                  <a:pt x="1176337" y="1155700"/>
                </a:lnTo>
                <a:lnTo>
                  <a:pt x="1176337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5667" y="1308367"/>
            <a:ext cx="1571679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 skladov  </a:t>
            </a:r>
            <a:r>
              <a:rPr b="1" spc="60" dirty="0">
                <a:solidFill>
                  <a:srgbClr val="C00000"/>
                </a:solidFill>
                <a:cs typeface="Calibri"/>
              </a:rPr>
              <a:t>253 mio €</a:t>
            </a:r>
          </a:p>
        </p:txBody>
      </p:sp>
      <p:sp>
        <p:nvSpPr>
          <p:cNvPr id="13" name="object 13"/>
          <p:cNvSpPr/>
          <p:nvPr/>
        </p:nvSpPr>
        <p:spPr>
          <a:xfrm>
            <a:off x="51783" y="1098059"/>
            <a:ext cx="2703692" cy="955652"/>
          </a:xfrm>
          <a:custGeom>
            <a:avLst/>
            <a:gdLst/>
            <a:ahLst/>
            <a:cxnLst/>
            <a:rect l="l" t="t" r="r" b="b"/>
            <a:pathLst>
              <a:path w="2225675" h="792480">
                <a:moveTo>
                  <a:pt x="0" y="792162"/>
                </a:moveTo>
                <a:lnTo>
                  <a:pt x="2225675" y="792162"/>
                </a:lnTo>
                <a:lnTo>
                  <a:pt x="2225675" y="0"/>
                </a:lnTo>
                <a:lnTo>
                  <a:pt x="0" y="0"/>
                </a:lnTo>
                <a:lnTo>
                  <a:pt x="0" y="792162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473" y="1142317"/>
            <a:ext cx="2659004" cy="85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b="1" spc="-80" dirty="0" err="1">
                <a:solidFill>
                  <a:srgbClr val="B51E17"/>
                </a:solidFill>
                <a:latin typeface="Arial"/>
                <a:cs typeface="Arial"/>
              </a:rPr>
              <a:t>Neposredno</a:t>
            </a:r>
            <a:r>
              <a:rPr lang="sl-SI" sz="1800" b="1" spc="-80" dirty="0">
                <a:solidFill>
                  <a:srgbClr val="B51E17"/>
                </a:solidFill>
                <a:latin typeface="Arial"/>
                <a:cs typeface="Arial"/>
              </a:rPr>
              <a:t> financiranje s finančnim inženiringom </a:t>
            </a:r>
          </a:p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lang="sl-SI" b="1" spc="60" dirty="0">
                <a:solidFill>
                  <a:srgbClr val="C00000"/>
                </a:solidFill>
                <a:cs typeface="Calibri"/>
              </a:rPr>
              <a:t>607,5 mio</a:t>
            </a:r>
            <a:r>
              <a:rPr lang="en-GB" b="1" spc="60" dirty="0">
                <a:solidFill>
                  <a:srgbClr val="C00000"/>
                </a:solidFill>
                <a:cs typeface="Calibri"/>
              </a:rPr>
              <a:t> €</a:t>
            </a:r>
            <a:endParaRPr lang="sl-SI" sz="1800" b="1" spc="-8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08630" y="1097092"/>
            <a:ext cx="2447925" cy="940610"/>
          </a:xfrm>
          <a:custGeom>
            <a:avLst/>
            <a:gdLst/>
            <a:ahLst/>
            <a:cxnLst/>
            <a:rect l="l" t="t" r="r" b="b"/>
            <a:pathLst>
              <a:path w="2447925" h="2087879">
                <a:moveTo>
                  <a:pt x="0" y="2087499"/>
                </a:moveTo>
                <a:lnTo>
                  <a:pt x="2447925" y="2087499"/>
                </a:lnTo>
                <a:lnTo>
                  <a:pt x="2447925" y="0"/>
                </a:lnTo>
                <a:lnTo>
                  <a:pt x="0" y="0"/>
                </a:lnTo>
                <a:lnTo>
                  <a:pt x="0" y="2087499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16526" y="6208712"/>
            <a:ext cx="2127484" cy="39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7900" y="6208712"/>
            <a:ext cx="2078101" cy="396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33780DB9-6C15-4011-8C11-BBFB0D3F80E4}"/>
              </a:ext>
            </a:extLst>
          </p:cNvPr>
          <p:cNvSpPr/>
          <p:nvPr/>
        </p:nvSpPr>
        <p:spPr>
          <a:xfrm>
            <a:off x="2963300" y="1108602"/>
            <a:ext cx="2466344" cy="92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lang="sl-SI" sz="1600" b="1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Posredno financiranje</a:t>
            </a:r>
            <a:r>
              <a:rPr lang="en-GB" sz="1600" b="1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>
              <a:lnSpc>
                <a:spcPts val="2150"/>
              </a:lnSpc>
            </a:pPr>
            <a:r>
              <a:rPr lang="sl-SI" sz="1600" b="1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preko poslovnih bank </a:t>
            </a:r>
            <a:r>
              <a:rPr lang="sl-SI" sz="16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mio</a:t>
            </a:r>
            <a:r>
              <a:rPr lang="en-GB" sz="16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r>
              <a:rPr lang="sl-SI" sz="16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1" spc="2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300D07DD-4B96-4284-AACE-215FABA030A5}"/>
              </a:ext>
            </a:extLst>
          </p:cNvPr>
          <p:cNvSpPr/>
          <p:nvPr/>
        </p:nvSpPr>
        <p:spPr>
          <a:xfrm>
            <a:off x="6279814" y="2674130"/>
            <a:ext cx="2849677" cy="922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lang="sl-SI" sz="1600" b="1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Posredno</a:t>
            </a:r>
            <a:r>
              <a:rPr lang="en-GB" b="1" spc="-75" dirty="0">
                <a:solidFill>
                  <a:srgbClr val="2BAB2B"/>
                </a:solidFill>
                <a:latin typeface="Arial"/>
                <a:cs typeface="Arial"/>
              </a:rPr>
              <a:t> </a:t>
            </a:r>
            <a:r>
              <a:rPr lang="sl-SI" sz="1600" kern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preko poslovnih bank, hranilnic in skladov  </a:t>
            </a:r>
            <a:r>
              <a:rPr lang="sl-SI" sz="1600" spc="-50" dirty="0">
                <a:solidFill>
                  <a:srgbClr val="B51E17"/>
                </a:solidFill>
                <a:cs typeface="Calibri"/>
              </a:rPr>
              <a:t>100</a:t>
            </a:r>
            <a:r>
              <a:rPr lang="en-GB" sz="1600" spc="-50" dirty="0">
                <a:solidFill>
                  <a:srgbClr val="B51E17"/>
                </a:solidFill>
                <a:cs typeface="Calibri"/>
              </a:rPr>
              <a:t> </a:t>
            </a:r>
            <a:r>
              <a:rPr lang="en-GB" sz="1600" spc="50" dirty="0">
                <a:solidFill>
                  <a:srgbClr val="B51E17"/>
                </a:solidFill>
                <a:cs typeface="Calibri"/>
              </a:rPr>
              <a:t>mio</a:t>
            </a:r>
            <a:r>
              <a:rPr lang="en-GB" sz="1600" spc="20" dirty="0">
                <a:solidFill>
                  <a:srgbClr val="B51E17"/>
                </a:solidFill>
                <a:cs typeface="Calibri"/>
              </a:rPr>
              <a:t> </a:t>
            </a:r>
            <a:r>
              <a:rPr lang="en-GB" sz="1600" spc="60" dirty="0">
                <a:solidFill>
                  <a:srgbClr val="B51E17"/>
                </a:solidFill>
                <a:cs typeface="Calibri"/>
              </a:rPr>
              <a:t>€</a:t>
            </a:r>
            <a:r>
              <a:rPr lang="sl-SI" sz="1600" spc="40" dirty="0">
                <a:solidFill>
                  <a:srgbClr val="B51E17"/>
                </a:solidFill>
                <a:cs typeface="Calibri"/>
              </a:rPr>
              <a:t> </a:t>
            </a:r>
            <a:endParaRPr lang="en-GB" sz="1600" dirty="0">
              <a:solidFill>
                <a:srgbClr val="B51E17"/>
              </a:solidFill>
              <a:cs typeface="Calibri"/>
            </a:endParaRPr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E97DD6A9-CF5E-401A-A183-964135FE9213}"/>
              </a:ext>
            </a:extLst>
          </p:cNvPr>
          <p:cNvSpPr/>
          <p:nvPr/>
        </p:nvSpPr>
        <p:spPr>
          <a:xfrm>
            <a:off x="2485895" y="2155579"/>
            <a:ext cx="3562538" cy="1723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600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Financiranje </a:t>
            </a:r>
            <a:r>
              <a:rPr lang="sl-SI" sz="1600" spc="20" dirty="0" err="1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s.p</a:t>
            </a:r>
            <a:r>
              <a:rPr lang="sl-SI" sz="1600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sl-SI" sz="1600" spc="20" dirty="0" err="1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  <a:r>
              <a:rPr lang="sl-SI" sz="1600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1600" spc="20" dirty="0" err="1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</a:t>
            </a:r>
            <a:r>
              <a:rPr lang="sl-SI" sz="1600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podjetja, MID-CAP, velika podjetja ter občine.</a:t>
            </a:r>
          </a:p>
          <a:p>
            <a:endParaRPr lang="sl-SI" sz="1000" b="1" spc="20" dirty="0">
              <a:solidFill>
                <a:srgbClr val="0045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600" b="1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Sodelujoče banke</a:t>
            </a:r>
            <a:r>
              <a:rPr lang="sl-SI" sz="1600" spc="20" dirty="0">
                <a:solidFill>
                  <a:srgbClr val="004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Abanka, Addiko Bank, Gorenjska banka, NLB, NKBM, Sberbank, UniCredit Bank.</a:t>
            </a:r>
            <a:endParaRPr lang="en-GB" sz="1600" spc="20" dirty="0">
              <a:solidFill>
                <a:srgbClr val="0045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3E6B9588-6079-445F-8B9D-58A4D95ABBFC}"/>
              </a:ext>
            </a:extLst>
          </p:cNvPr>
          <p:cNvSpPr txBox="1"/>
          <p:nvPr/>
        </p:nvSpPr>
        <p:spPr>
          <a:xfrm>
            <a:off x="138182" y="2538971"/>
            <a:ext cx="2350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spc="-80" dirty="0">
                <a:solidFill>
                  <a:srgbClr val="B51E17"/>
                </a:solidFill>
                <a:latin typeface="Arial"/>
                <a:cs typeface="Arial"/>
              </a:rPr>
              <a:t>Financiranje občin </a:t>
            </a:r>
            <a:r>
              <a:rPr lang="sl-SI" sz="1600" spc="-50" dirty="0">
                <a:solidFill>
                  <a:srgbClr val="B51E17"/>
                </a:solidFill>
                <a:latin typeface="+mn-lt"/>
                <a:cs typeface="Calibri"/>
              </a:rPr>
              <a:t>100</a:t>
            </a:r>
            <a:r>
              <a:rPr lang="en-GB" sz="1600" spc="-50" dirty="0">
                <a:solidFill>
                  <a:srgbClr val="B51E17"/>
                </a:solidFill>
                <a:latin typeface="+mn-lt"/>
                <a:cs typeface="Calibri"/>
              </a:rPr>
              <a:t> </a:t>
            </a:r>
            <a:r>
              <a:rPr lang="en-GB" sz="1600" spc="-50" dirty="0" err="1">
                <a:solidFill>
                  <a:srgbClr val="B51E17"/>
                </a:solidFill>
                <a:latin typeface="+mn-lt"/>
                <a:cs typeface="Calibri"/>
              </a:rPr>
              <a:t>mio</a:t>
            </a:r>
            <a:r>
              <a:rPr lang="en-GB" sz="1600" spc="-50" dirty="0">
                <a:solidFill>
                  <a:srgbClr val="B51E17"/>
                </a:solidFill>
                <a:latin typeface="+mn-lt"/>
                <a:cs typeface="Calibri"/>
              </a:rPr>
              <a:t> €</a:t>
            </a:r>
          </a:p>
        </p:txBody>
      </p:sp>
      <p:cxnSp>
        <p:nvCxnSpPr>
          <p:cNvPr id="51" name="Raven puščični povezovalnik 50">
            <a:extLst>
              <a:ext uri="{FF2B5EF4-FFF2-40B4-BE49-F238E27FC236}">
                <a16:creationId xmlns:a16="http://schemas.microsoft.com/office/drawing/2014/main" id="{4D68C29E-794F-4C28-9D0A-4B5BDC066CD2}"/>
              </a:ext>
            </a:extLst>
          </p:cNvPr>
          <p:cNvCxnSpPr>
            <a:cxnSpLocks/>
          </p:cNvCxnSpPr>
          <p:nvPr/>
        </p:nvCxnSpPr>
        <p:spPr>
          <a:xfrm flipH="1">
            <a:off x="2755475" y="878648"/>
            <a:ext cx="902125" cy="21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Raven puščični povezovalnik 54">
            <a:extLst>
              <a:ext uri="{FF2B5EF4-FFF2-40B4-BE49-F238E27FC236}">
                <a16:creationId xmlns:a16="http://schemas.microsoft.com/office/drawing/2014/main" id="{98D54DDF-643C-4307-B907-645E561B70CB}"/>
              </a:ext>
            </a:extLst>
          </p:cNvPr>
          <p:cNvCxnSpPr/>
          <p:nvPr/>
        </p:nvCxnSpPr>
        <p:spPr>
          <a:xfrm>
            <a:off x="3631238" y="878648"/>
            <a:ext cx="2727746" cy="38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85B5026D-895B-40ED-A012-28EA677227C1}"/>
              </a:ext>
            </a:extLst>
          </p:cNvPr>
          <p:cNvCxnSpPr>
            <a:cxnSpLocks/>
          </p:cNvCxnSpPr>
          <p:nvPr/>
        </p:nvCxnSpPr>
        <p:spPr>
          <a:xfrm>
            <a:off x="1582081" y="2053711"/>
            <a:ext cx="0" cy="374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1A6BC7CA-1987-42F4-9E2D-D9196A173D24}"/>
              </a:ext>
            </a:extLst>
          </p:cNvPr>
          <p:cNvCxnSpPr/>
          <p:nvPr/>
        </p:nvCxnSpPr>
        <p:spPr>
          <a:xfrm>
            <a:off x="3657600" y="878648"/>
            <a:ext cx="0" cy="23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Raven puščični povezovalnik 39">
            <a:extLst>
              <a:ext uri="{FF2B5EF4-FFF2-40B4-BE49-F238E27FC236}">
                <a16:creationId xmlns:a16="http://schemas.microsoft.com/office/drawing/2014/main" id="{48D81831-5051-4DBC-B2AD-ACBD7A8A4BC0}"/>
              </a:ext>
            </a:extLst>
          </p:cNvPr>
          <p:cNvCxnSpPr/>
          <p:nvPr/>
        </p:nvCxnSpPr>
        <p:spPr>
          <a:xfrm>
            <a:off x="7251032" y="2053711"/>
            <a:ext cx="0" cy="643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Raven puščični povezovalnik 46">
            <a:extLst>
              <a:ext uri="{FF2B5EF4-FFF2-40B4-BE49-F238E27FC236}">
                <a16:creationId xmlns:a16="http://schemas.microsoft.com/office/drawing/2014/main" id="{35C2CA7D-967B-43EE-8EC5-58C8AFAFDEB9}"/>
              </a:ext>
            </a:extLst>
          </p:cNvPr>
          <p:cNvCxnSpPr>
            <a:cxnSpLocks/>
          </p:cNvCxnSpPr>
          <p:nvPr/>
        </p:nvCxnSpPr>
        <p:spPr>
          <a:xfrm flipH="1">
            <a:off x="6084168" y="2598923"/>
            <a:ext cx="125844" cy="141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Raven povezovalnik 51">
            <a:extLst>
              <a:ext uri="{FF2B5EF4-FFF2-40B4-BE49-F238E27FC236}">
                <a16:creationId xmlns:a16="http://schemas.microsoft.com/office/drawing/2014/main" id="{53B5B2CB-2CDC-46EE-B17B-378BF0748074}"/>
              </a:ext>
            </a:extLst>
          </p:cNvPr>
          <p:cNvCxnSpPr>
            <a:cxnSpLocks/>
          </p:cNvCxnSpPr>
          <p:nvPr/>
        </p:nvCxnSpPr>
        <p:spPr>
          <a:xfrm flipH="1">
            <a:off x="6222651" y="2037702"/>
            <a:ext cx="1016350" cy="56122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Raven puščični povezovalnik 60">
            <a:extLst>
              <a:ext uri="{FF2B5EF4-FFF2-40B4-BE49-F238E27FC236}">
                <a16:creationId xmlns:a16="http://schemas.microsoft.com/office/drawing/2014/main" id="{88C9307D-ADC3-4DC0-ACE6-6F505463F409}"/>
              </a:ext>
            </a:extLst>
          </p:cNvPr>
          <p:cNvCxnSpPr>
            <a:cxnSpLocks/>
          </p:cNvCxnSpPr>
          <p:nvPr/>
        </p:nvCxnSpPr>
        <p:spPr>
          <a:xfrm>
            <a:off x="7382303" y="3593892"/>
            <a:ext cx="0" cy="28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Raven puščični povezovalnik 28">
            <a:extLst>
              <a:ext uri="{FF2B5EF4-FFF2-40B4-BE49-F238E27FC236}">
                <a16:creationId xmlns:a16="http://schemas.microsoft.com/office/drawing/2014/main" id="{877164E8-1872-4752-8916-42A83488DBD1}"/>
              </a:ext>
            </a:extLst>
          </p:cNvPr>
          <p:cNvCxnSpPr>
            <a:cxnSpLocks/>
          </p:cNvCxnSpPr>
          <p:nvPr/>
        </p:nvCxnSpPr>
        <p:spPr>
          <a:xfrm>
            <a:off x="4072344" y="2053711"/>
            <a:ext cx="0" cy="15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Naslov 9">
            <a:extLst>
              <a:ext uri="{FF2B5EF4-FFF2-40B4-BE49-F238E27FC236}">
                <a16:creationId xmlns:a16="http://schemas.microsoft.com/office/drawing/2014/main" id="{E19E4921-8499-4C3F-BB5C-7E803F55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4" y="76734"/>
            <a:ext cx="7417520" cy="792162"/>
          </a:xfrm>
        </p:spPr>
        <p:txBody>
          <a:bodyPr/>
          <a:lstStyle/>
          <a:p>
            <a:pPr algn="l"/>
            <a:r>
              <a:rPr lang="sl-SI" sz="2400" b="1" dirty="0"/>
              <a:t>Na voljo 1,56 milijard € povratnih sredstev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852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44824"/>
            <a:ext cx="1440160" cy="792162"/>
          </a:xfrm>
        </p:spPr>
        <p:txBody>
          <a:bodyPr/>
          <a:lstStyle/>
          <a:p>
            <a:pPr algn="l"/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Kontakti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47664" y="1844824"/>
            <a:ext cx="6336704" cy="4248472"/>
          </a:xfrm>
        </p:spPr>
        <p:txBody>
          <a:bodyPr/>
          <a:lstStyle/>
          <a:p>
            <a:pPr algn="ctr"/>
            <a:r>
              <a:rPr lang="sl-S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banka, d. d., Ljubljana</a:t>
            </a:r>
          </a:p>
          <a:p>
            <a:pPr algn="ctr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 </a:t>
            </a: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01/2007 500</a:t>
            </a:r>
          </a:p>
          <a:p>
            <a:pPr algn="ctr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Splet: </a:t>
            </a:r>
            <a:r>
              <a: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www.sid.si</a:t>
            </a:r>
            <a:r>
              <a: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www.skladskladov.si</a:t>
            </a:r>
          </a:p>
          <a:p>
            <a:endParaRPr lang="sl-SI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Oddelek za podjetja</a:t>
            </a:r>
          </a:p>
          <a:p>
            <a:pPr algn="ctr"/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01/2007 480</a:t>
            </a:r>
          </a:p>
          <a:p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Direktor oddelka: Borut Kocič,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 01/2007 566</a:t>
            </a:r>
          </a:p>
          <a:p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       Pomočnica direktorja: Monika Mostar,  01/2007 531</a:t>
            </a:r>
          </a:p>
          <a:p>
            <a:pPr algn="ctr"/>
            <a:endParaRPr lang="sl-SI" sz="1800" b="1" dirty="0">
              <a:solidFill>
                <a:srgbClr val="B51E17"/>
              </a:solidFill>
            </a:endParaRPr>
          </a:p>
          <a:p>
            <a:pPr algn="ctr"/>
            <a:r>
              <a:rPr lang="sl-SI" sz="1800" b="1" dirty="0">
                <a:solidFill>
                  <a:srgbClr val="B51E17"/>
                </a:solidFill>
              </a:rPr>
              <a:t>Oddelek za izvajanje sklada skladov</a:t>
            </a:r>
          </a:p>
          <a:p>
            <a:pPr algn="ctr"/>
            <a:r>
              <a:rPr lang="sl-SI" sz="1800" b="1" dirty="0">
                <a:solidFill>
                  <a:srgbClr val="B51E17"/>
                </a:solidFill>
              </a:rPr>
              <a:t>01 / 2007 514</a:t>
            </a:r>
          </a:p>
          <a:p>
            <a:r>
              <a:rPr lang="sl-SI" sz="1800" dirty="0"/>
              <a:t>		Direktor oddelka: Matjaž Stritih,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</a:t>
            </a:r>
            <a:r>
              <a:rPr lang="sl-SI" sz="1800" dirty="0"/>
              <a:t> 01/2007 528</a:t>
            </a:r>
          </a:p>
          <a:p>
            <a:pPr algn="ctr"/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       Pomočnik direktorja: Stanislav Berlec,  01/2007 560</a:t>
            </a:r>
            <a:endParaRPr lang="sl-SI" sz="1800" dirty="0"/>
          </a:p>
          <a:p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  <a:p>
            <a:pPr algn="ctr"/>
            <a:endParaRPr lang="sl-SI" sz="1800" b="1" dirty="0">
              <a:solidFill>
                <a:srgbClr val="B51E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7332220-36CE-4787-B2D4-0113F85E9B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82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35766</TotalTime>
  <Words>577</Words>
  <Application>Microsoft Office PowerPoint</Application>
  <PresentationFormat>On-screen Show (4:3)</PresentationFormat>
  <Paragraphs>116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Tahoma</vt:lpstr>
      <vt:lpstr>Wingdings</vt:lpstr>
      <vt:lpstr>Blank</vt:lpstr>
      <vt:lpstr>PowerPoint Presentation</vt:lpstr>
      <vt:lpstr>                                                                        SID banka</vt:lpstr>
      <vt:lpstr>   Zeleno financiranje …                             Zelena obveznica SID banke</vt:lpstr>
      <vt:lpstr>PowerPoint Presentation</vt:lpstr>
      <vt:lpstr>2. Sklad skladov – finančni instrumenti</vt:lpstr>
      <vt:lpstr>Na voljo 1,56 milijard € povratnih sredstev</vt:lpstr>
      <vt:lpstr>Kontakti</vt:lpstr>
    </vt:vector>
  </TitlesOfParts>
  <Company>SID banka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Strategija pametne specializacije in povezljivost finančnih instrumentov SID banke</dc:title>
  <dc:creator>Rok Marentič</dc:creator>
  <cp:lastModifiedBy>Uroš Ačko</cp:lastModifiedBy>
  <cp:revision>628</cp:revision>
  <cp:lastPrinted>2019-03-12T11:28:07Z</cp:lastPrinted>
  <dcterms:created xsi:type="dcterms:W3CDTF">2016-02-26T07:08:57Z</dcterms:created>
  <dcterms:modified xsi:type="dcterms:W3CDTF">2019-05-10T06:03:59Z</dcterms:modified>
</cp:coreProperties>
</file>