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56" r:id="rId2"/>
    <p:sldId id="314" r:id="rId3"/>
    <p:sldId id="305" r:id="rId4"/>
    <p:sldId id="313" r:id="rId5"/>
    <p:sldId id="281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4578" autoAdjust="0"/>
  </p:normalViewPr>
  <p:slideViewPr>
    <p:cSldViewPr snapToGrid="0">
      <p:cViewPr varScale="1">
        <p:scale>
          <a:sx n="108" d="100"/>
          <a:sy n="108" d="100"/>
        </p:scale>
        <p:origin x="60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38198-AF65-4769-9271-DAE833AD43F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EB5D7ABB-91D3-4B49-94FB-71F314655157}">
      <dgm:prSet phldrT="[Text]"/>
      <dgm:spPr/>
      <dgm:t>
        <a:bodyPr/>
        <a:lstStyle/>
        <a:p>
          <a:r>
            <a:rPr lang="sl-SI" b="1" dirty="0"/>
            <a:t>INOVATIVNOST</a:t>
          </a:r>
        </a:p>
        <a:p>
          <a:r>
            <a:rPr lang="sl-SI" dirty="0"/>
            <a:t>Poznati konkurenco na Evropskem trgu </a:t>
          </a:r>
        </a:p>
        <a:p>
          <a:r>
            <a:rPr lang="sl-SI" dirty="0"/>
            <a:t>Se zavedati svoje prednosti – doseči spremembe na evropskem trgu </a:t>
          </a:r>
        </a:p>
        <a:p>
          <a:r>
            <a:rPr lang="sl-SI" dirty="0"/>
            <a:t>Zavedati se kakšni so trendi na področju </a:t>
          </a:r>
        </a:p>
        <a:p>
          <a:r>
            <a:rPr lang="sl-SI" dirty="0"/>
            <a:t>Poznati EU probleme, prioritete – skladnost s EU politikami</a:t>
          </a:r>
        </a:p>
        <a:p>
          <a:r>
            <a:rPr lang="sl-SI" dirty="0"/>
            <a:t>Zavedajte se tudi slabost </a:t>
          </a:r>
        </a:p>
        <a:p>
          <a:endParaRPr lang="sl-SI" dirty="0"/>
        </a:p>
      </dgm:t>
    </dgm:pt>
    <dgm:pt modelId="{F7782003-0B9B-466E-A346-ECEB578B3FD4}" type="parTrans" cxnId="{1FBA79A7-1B95-454A-B283-A060AC50DED2}">
      <dgm:prSet/>
      <dgm:spPr/>
      <dgm:t>
        <a:bodyPr/>
        <a:lstStyle/>
        <a:p>
          <a:endParaRPr lang="sl-SI"/>
        </a:p>
      </dgm:t>
    </dgm:pt>
    <dgm:pt modelId="{D7483A80-7C7D-408F-917C-BA72ECA4176E}" type="sibTrans" cxnId="{1FBA79A7-1B95-454A-B283-A060AC50DED2}">
      <dgm:prSet/>
      <dgm:spPr/>
      <dgm:t>
        <a:bodyPr/>
        <a:lstStyle/>
        <a:p>
          <a:endParaRPr lang="sl-SI"/>
        </a:p>
      </dgm:t>
    </dgm:pt>
    <dgm:pt modelId="{426730FE-CA91-4686-8ED8-4BE0951AF778}">
      <dgm:prSet phldrT="[Text]"/>
      <dgm:spPr/>
      <dgm:t>
        <a:bodyPr/>
        <a:lstStyle/>
        <a:p>
          <a:r>
            <a:rPr lang="sl-SI" b="1" dirty="0"/>
            <a:t>UČINKI </a:t>
          </a:r>
        </a:p>
        <a:p>
          <a:r>
            <a:rPr lang="sl-SI" dirty="0"/>
            <a:t>Razmišljati morate o širših učinkih, ne samo o učinkih za vaše podjetje </a:t>
          </a:r>
        </a:p>
        <a:p>
          <a:r>
            <a:rPr lang="sl-SI" dirty="0"/>
            <a:t>Socialni, družbeni, ekonomski, okoljski</a:t>
          </a:r>
        </a:p>
        <a:p>
          <a:r>
            <a:rPr lang="sl-SI" dirty="0"/>
            <a:t>Je trg pripravljen na našo rešitev? </a:t>
          </a:r>
        </a:p>
      </dgm:t>
    </dgm:pt>
    <dgm:pt modelId="{04285C4C-2484-4514-90FA-9CFA8734FD3B}" type="parTrans" cxnId="{59533464-B92C-4297-B5B6-FAC6857BC61D}">
      <dgm:prSet/>
      <dgm:spPr/>
      <dgm:t>
        <a:bodyPr/>
        <a:lstStyle/>
        <a:p>
          <a:endParaRPr lang="sl-SI"/>
        </a:p>
      </dgm:t>
    </dgm:pt>
    <dgm:pt modelId="{ACD2FE0A-6664-41C5-84CA-06F98F423644}" type="sibTrans" cxnId="{59533464-B92C-4297-B5B6-FAC6857BC61D}">
      <dgm:prSet/>
      <dgm:spPr/>
      <dgm:t>
        <a:bodyPr/>
        <a:lstStyle/>
        <a:p>
          <a:endParaRPr lang="sl-SI"/>
        </a:p>
      </dgm:t>
    </dgm:pt>
    <dgm:pt modelId="{AA75F053-57BE-4F7F-B009-75F0E10E1975}">
      <dgm:prSet phldrT="[Text]" custT="1"/>
      <dgm:spPr/>
      <dgm:t>
        <a:bodyPr/>
        <a:lstStyle/>
        <a:p>
          <a:r>
            <a:rPr lang="sl-SI" sz="2000" b="1" dirty="0"/>
            <a:t>IMPLEMENTACIJE </a:t>
          </a:r>
        </a:p>
        <a:p>
          <a:r>
            <a:rPr lang="sl-SI" sz="2000" dirty="0"/>
            <a:t>Kadri v podjetju, ki so sposobni izvesti projekt</a:t>
          </a:r>
        </a:p>
        <a:p>
          <a:r>
            <a:rPr lang="sl-SI" sz="2000" dirty="0"/>
            <a:t>Reference podjetja in posameznikov, ki sodelujejo </a:t>
          </a:r>
        </a:p>
        <a:p>
          <a:r>
            <a:rPr lang="sl-SI" sz="2000" dirty="0"/>
            <a:t>Tržni potencial </a:t>
          </a:r>
        </a:p>
      </dgm:t>
    </dgm:pt>
    <dgm:pt modelId="{7BF82018-A3E9-4F4F-902C-3FA9290C3C32}" type="parTrans" cxnId="{095AB348-5673-45FA-BD19-AC1D3570F67E}">
      <dgm:prSet/>
      <dgm:spPr/>
      <dgm:t>
        <a:bodyPr/>
        <a:lstStyle/>
        <a:p>
          <a:endParaRPr lang="sl-SI"/>
        </a:p>
      </dgm:t>
    </dgm:pt>
    <dgm:pt modelId="{F0EA877E-4299-4EE2-A987-462CF86D7677}" type="sibTrans" cxnId="{095AB348-5673-45FA-BD19-AC1D3570F67E}">
      <dgm:prSet/>
      <dgm:spPr/>
      <dgm:t>
        <a:bodyPr/>
        <a:lstStyle/>
        <a:p>
          <a:endParaRPr lang="sl-SI"/>
        </a:p>
      </dgm:t>
    </dgm:pt>
    <dgm:pt modelId="{6CD3E027-77B4-4AE6-A8B2-0B75156FC347}" type="pres">
      <dgm:prSet presAssocID="{09A38198-AF65-4769-9271-DAE833AD43FE}" presName="diagram" presStyleCnt="0">
        <dgm:presLayoutVars>
          <dgm:dir/>
          <dgm:resizeHandles val="exact"/>
        </dgm:presLayoutVars>
      </dgm:prSet>
      <dgm:spPr/>
    </dgm:pt>
    <dgm:pt modelId="{5786CEE9-EC0E-48EA-B8E5-E4A1C8E30D11}" type="pres">
      <dgm:prSet presAssocID="{EB5D7ABB-91D3-4B49-94FB-71F314655157}" presName="node" presStyleLbl="node1" presStyleIdx="0" presStyleCnt="3" custScaleX="168414" custScaleY="385180" custLinFactNeighborX="-55" custLinFactNeighborY="-25120">
        <dgm:presLayoutVars>
          <dgm:bulletEnabled val="1"/>
        </dgm:presLayoutVars>
      </dgm:prSet>
      <dgm:spPr/>
    </dgm:pt>
    <dgm:pt modelId="{320114C3-1B9B-4154-924E-681A77D13198}" type="pres">
      <dgm:prSet presAssocID="{D7483A80-7C7D-408F-917C-BA72ECA4176E}" presName="sibTrans" presStyleCnt="0"/>
      <dgm:spPr/>
    </dgm:pt>
    <dgm:pt modelId="{74E5EA7C-DE02-475F-9338-7E2D1EDA6408}" type="pres">
      <dgm:prSet presAssocID="{426730FE-CA91-4686-8ED8-4BE0951AF778}" presName="node" presStyleLbl="node1" presStyleIdx="1" presStyleCnt="3" custScaleX="123454" custScaleY="386558" custLinFactNeighborX="-1382" custLinFactNeighborY="-23719">
        <dgm:presLayoutVars>
          <dgm:bulletEnabled val="1"/>
        </dgm:presLayoutVars>
      </dgm:prSet>
      <dgm:spPr/>
    </dgm:pt>
    <dgm:pt modelId="{30EE3F42-6E74-45E1-ACB0-95344F2E9D88}" type="pres">
      <dgm:prSet presAssocID="{ACD2FE0A-6664-41C5-84CA-06F98F423644}" presName="sibTrans" presStyleCnt="0"/>
      <dgm:spPr/>
    </dgm:pt>
    <dgm:pt modelId="{AE890204-0B19-4F8B-9CF2-AAF37B5A6476}" type="pres">
      <dgm:prSet presAssocID="{AA75F053-57BE-4F7F-B009-75F0E10E1975}" presName="node" presStyleLbl="node1" presStyleIdx="2" presStyleCnt="3" custScaleX="117804" custScaleY="390123" custLinFactNeighborX="-1031" custLinFactNeighborY="-21936">
        <dgm:presLayoutVars>
          <dgm:bulletEnabled val="1"/>
        </dgm:presLayoutVars>
      </dgm:prSet>
      <dgm:spPr/>
    </dgm:pt>
  </dgm:ptLst>
  <dgm:cxnLst>
    <dgm:cxn modelId="{095AB348-5673-45FA-BD19-AC1D3570F67E}" srcId="{09A38198-AF65-4769-9271-DAE833AD43FE}" destId="{AA75F053-57BE-4F7F-B009-75F0E10E1975}" srcOrd="2" destOrd="0" parTransId="{7BF82018-A3E9-4F4F-902C-3FA9290C3C32}" sibTransId="{F0EA877E-4299-4EE2-A987-462CF86D7677}"/>
    <dgm:cxn modelId="{CEBABE4E-9469-F440-AB8F-3CD873CAEC5D}" type="presOf" srcId="{EB5D7ABB-91D3-4B49-94FB-71F314655157}" destId="{5786CEE9-EC0E-48EA-B8E5-E4A1C8E30D11}" srcOrd="0" destOrd="0" presId="urn:microsoft.com/office/officeart/2005/8/layout/default"/>
    <dgm:cxn modelId="{A05BDF50-B0DD-4046-853F-3BE7D13E8191}" type="presOf" srcId="{AA75F053-57BE-4F7F-B009-75F0E10E1975}" destId="{AE890204-0B19-4F8B-9CF2-AAF37B5A6476}" srcOrd="0" destOrd="0" presId="urn:microsoft.com/office/officeart/2005/8/layout/default"/>
    <dgm:cxn modelId="{59533464-B92C-4297-B5B6-FAC6857BC61D}" srcId="{09A38198-AF65-4769-9271-DAE833AD43FE}" destId="{426730FE-CA91-4686-8ED8-4BE0951AF778}" srcOrd="1" destOrd="0" parTransId="{04285C4C-2484-4514-90FA-9CFA8734FD3B}" sibTransId="{ACD2FE0A-6664-41C5-84CA-06F98F423644}"/>
    <dgm:cxn modelId="{F6F24970-F02B-5744-AED6-B49B60716111}" type="presOf" srcId="{426730FE-CA91-4686-8ED8-4BE0951AF778}" destId="{74E5EA7C-DE02-475F-9338-7E2D1EDA6408}" srcOrd="0" destOrd="0" presId="urn:microsoft.com/office/officeart/2005/8/layout/default"/>
    <dgm:cxn modelId="{1FBA79A7-1B95-454A-B283-A060AC50DED2}" srcId="{09A38198-AF65-4769-9271-DAE833AD43FE}" destId="{EB5D7ABB-91D3-4B49-94FB-71F314655157}" srcOrd="0" destOrd="0" parTransId="{F7782003-0B9B-466E-A346-ECEB578B3FD4}" sibTransId="{D7483A80-7C7D-408F-917C-BA72ECA4176E}"/>
    <dgm:cxn modelId="{DA10E0C0-B257-1243-92DF-6BE38EAF2A8F}" type="presOf" srcId="{09A38198-AF65-4769-9271-DAE833AD43FE}" destId="{6CD3E027-77B4-4AE6-A8B2-0B75156FC347}" srcOrd="0" destOrd="0" presId="urn:microsoft.com/office/officeart/2005/8/layout/default"/>
    <dgm:cxn modelId="{64FD9385-465C-014C-AB02-233664C98EDC}" type="presParOf" srcId="{6CD3E027-77B4-4AE6-A8B2-0B75156FC347}" destId="{5786CEE9-EC0E-48EA-B8E5-E4A1C8E30D11}" srcOrd="0" destOrd="0" presId="urn:microsoft.com/office/officeart/2005/8/layout/default"/>
    <dgm:cxn modelId="{F21D0841-EF7A-B34D-9D9E-79D67DF15B5D}" type="presParOf" srcId="{6CD3E027-77B4-4AE6-A8B2-0B75156FC347}" destId="{320114C3-1B9B-4154-924E-681A77D13198}" srcOrd="1" destOrd="0" presId="urn:microsoft.com/office/officeart/2005/8/layout/default"/>
    <dgm:cxn modelId="{9BFCA3A8-B8D3-1B48-A231-44DA87605953}" type="presParOf" srcId="{6CD3E027-77B4-4AE6-A8B2-0B75156FC347}" destId="{74E5EA7C-DE02-475F-9338-7E2D1EDA6408}" srcOrd="2" destOrd="0" presId="urn:microsoft.com/office/officeart/2005/8/layout/default"/>
    <dgm:cxn modelId="{6DA2AA0F-1FE1-354D-B5CF-0FD7C2AFB8E5}" type="presParOf" srcId="{6CD3E027-77B4-4AE6-A8B2-0B75156FC347}" destId="{30EE3F42-6E74-45E1-ACB0-95344F2E9D88}" srcOrd="3" destOrd="0" presId="urn:microsoft.com/office/officeart/2005/8/layout/default"/>
    <dgm:cxn modelId="{0AAD34B9-1FD3-8D46-B8D4-F5CBB2C02C4F}" type="presParOf" srcId="{6CD3E027-77B4-4AE6-A8B2-0B75156FC347}" destId="{AE890204-0B19-4F8B-9CF2-AAF37B5A64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6CEE9-EC0E-48EA-B8E5-E4A1C8E30D11}">
      <dsp:nvSpPr>
        <dsp:cNvPr id="0" name=""/>
        <dsp:cNvSpPr/>
      </dsp:nvSpPr>
      <dsp:spPr>
        <a:xfrm>
          <a:off x="182" y="95292"/>
          <a:ext cx="3301254" cy="4530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INOVATIVNOST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Poznati konkurenco na Evropskem trgu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Se zavedati svoje prednosti – doseči spremembe na evropskem trgu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Zavedati se kakšni so trendi na področju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Poznati EU probleme, prioritete – skladnost s EU politikami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Zavedajte se tudi slabost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2000" kern="1200" dirty="0"/>
        </a:p>
      </dsp:txBody>
      <dsp:txXfrm>
        <a:off x="182" y="95292"/>
        <a:ext cx="3301254" cy="4530183"/>
      </dsp:txXfrm>
    </dsp:sp>
    <dsp:sp modelId="{74E5EA7C-DE02-475F-9338-7E2D1EDA6408}">
      <dsp:nvSpPr>
        <dsp:cNvPr id="0" name=""/>
        <dsp:cNvSpPr/>
      </dsp:nvSpPr>
      <dsp:spPr>
        <a:xfrm>
          <a:off x="3471445" y="103666"/>
          <a:ext cx="2419947" cy="45463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UČINKI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Razmišljati morate o širših učinkih, ne samo o učinkih za vaše podjetje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Socialni, družbeni, ekonomski, okoljski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Je trg pripravljen na našo rešitev? </a:t>
          </a:r>
        </a:p>
      </dsp:txBody>
      <dsp:txXfrm>
        <a:off x="3471445" y="103666"/>
        <a:ext cx="2419947" cy="4546390"/>
      </dsp:txXfrm>
    </dsp:sp>
    <dsp:sp modelId="{AE890204-0B19-4F8B-9CF2-AAF37B5A6476}">
      <dsp:nvSpPr>
        <dsp:cNvPr id="0" name=""/>
        <dsp:cNvSpPr/>
      </dsp:nvSpPr>
      <dsp:spPr>
        <a:xfrm>
          <a:off x="6094293" y="103672"/>
          <a:ext cx="2309196" cy="45883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/>
            <a:t>IMPLEMENTACIJE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Kadri v podjetju, ki so sposobni izvesti projekt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Reference podjetja in posameznikov, ki sodelujejo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kern="1200" dirty="0"/>
            <a:t>Tržni potencial </a:t>
          </a:r>
        </a:p>
      </dsp:txBody>
      <dsp:txXfrm>
        <a:off x="6094293" y="103672"/>
        <a:ext cx="2309196" cy="458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C6D0C-29DC-5549-88DA-14B98F85502F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510E-BCCD-654E-85F7-0BD74EF9C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8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B75E2-C66C-4D4D-8137-9B7DFBD2D07B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BF5D2-FFAC-6C44-8FE1-22B2A6CC8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5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63271"/>
            <a:ext cx="9144000" cy="2329871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l-SI" dirty="0"/>
              <a:t>Uredite slog naslova </a:t>
            </a:r>
            <a:br>
              <a:rPr lang="sl-SI" dirty="0"/>
            </a:br>
            <a:r>
              <a:rPr lang="sl-SI" dirty="0"/>
              <a:t>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1086"/>
            <a:ext cx="9144000" cy="69668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dirty="0"/>
              <a:t>Kliknite, da uredite slog podnaslova matrice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4917166"/>
            <a:ext cx="4114800" cy="365125"/>
          </a:xfrm>
        </p:spPr>
        <p:txBody>
          <a:bodyPr/>
          <a:lstStyle/>
          <a:p>
            <a:endParaRPr lang="x-none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1"/>
          <a:stretch/>
        </p:blipFill>
        <p:spPr>
          <a:xfrm>
            <a:off x="1973941" y="5746047"/>
            <a:ext cx="8084462" cy="112646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31" y="603375"/>
            <a:ext cx="2431255" cy="5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293190"/>
            <a:ext cx="9082644" cy="1325562"/>
          </a:xfrm>
        </p:spPr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2670629"/>
            <a:ext cx="10515600" cy="3509508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C6D-E210-4F28-B101-34556FACD1F5}" type="datetimeFigureOut">
              <a:rPr lang="x-none" smtClean="0"/>
              <a:t>5/9/19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6EA3-7F6F-4BA2-8DA2-0C6741F8F327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6" y="744015"/>
            <a:ext cx="1423200" cy="3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6904264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C6D-E210-4F28-B101-34556FACD1F5}" type="datetimeFigureOut">
              <a:rPr lang="x-none" smtClean="0"/>
              <a:t>5/9/19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6EA3-7F6F-4BA2-8DA2-0C6741F8F327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6" y="744015"/>
            <a:ext cx="1423200" cy="3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2917371"/>
            <a:ext cx="5181600" cy="3262766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51315"/>
            <a:ext cx="5181600" cy="2931886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C6D-E210-4F28-B101-34556FACD1F5}" type="datetimeFigureOut">
              <a:rPr lang="x-none" smtClean="0"/>
              <a:t>5/9/19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6EA3-7F6F-4BA2-8DA2-0C6741F8F327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45127" y="293190"/>
            <a:ext cx="9082644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umanst521 BT" panose="020B0602020204020204" pitchFamily="34" charset="0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Uredite slog naslova </a:t>
            </a:r>
            <a:r>
              <a:rPr lang="sl-SI" dirty="0" err="1">
                <a:solidFill>
                  <a:schemeClr val="bg1"/>
                </a:solidFill>
              </a:rPr>
              <a:t>matrce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C6D-E210-4F28-B101-34556FACD1F5}" type="datetimeFigureOut">
              <a:rPr lang="x-none" smtClean="0"/>
              <a:t>5/9/19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6EA3-7F6F-4BA2-8DA2-0C6741F8F327}" type="slidenum">
              <a:rPr lang="x-none" smtClean="0"/>
              <a:t>‹#›</a:t>
            </a:fld>
            <a:endParaRPr lang="x-non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5127" y="293190"/>
            <a:ext cx="9082644" cy="1325562"/>
          </a:xfrm>
        </p:spPr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6" y="744015"/>
            <a:ext cx="1423200" cy="3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C6D-E210-4F28-B101-34556FACD1F5}" type="datetimeFigureOut">
              <a:rPr lang="x-none" smtClean="0"/>
              <a:t>5/9/19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6EA3-7F6F-4BA2-8DA2-0C6741F8F327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41248" y="2699657"/>
            <a:ext cx="3931920" cy="1600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Humanst521 BT" panose="020B0602020204020204" pitchFamily="34" charset="0"/>
                <a:ea typeface="+mj-ea"/>
                <a:cs typeface="+mj-cs"/>
              </a:defRPr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4503056"/>
            <a:ext cx="3931920" cy="136071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5812391" y="3343478"/>
            <a:ext cx="5548336" cy="252029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45127" y="293190"/>
            <a:ext cx="9082644" cy="1325562"/>
          </a:xfrm>
        </p:spPr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pic>
        <p:nvPicPr>
          <p:cNvPr id="13" name="Slika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6" y="744015"/>
            <a:ext cx="1423200" cy="3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9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9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C6D-E210-4F28-B101-34556FACD1F5}" type="datetimeFigureOut">
              <a:rPr lang="x-none" smtClean="0"/>
              <a:t>5/9/19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6EA3-7F6F-4BA2-8DA2-0C6741F8F327}" type="slidenum">
              <a:rPr lang="x-none" smtClean="0"/>
              <a:t>‹#›</a:t>
            </a:fld>
            <a:endParaRPr lang="x-non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5127" y="293190"/>
            <a:ext cx="9082644" cy="1325562"/>
          </a:xfrm>
        </p:spPr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6" y="744015"/>
            <a:ext cx="1423200" cy="3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1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843314"/>
            <a:ext cx="6172200" cy="40240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5C6D-E210-4F28-B101-34556FACD1F5}" type="datetimeFigureOut">
              <a:rPr lang="x-none" smtClean="0"/>
              <a:t>5/9/19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6EA3-7F6F-4BA2-8DA2-0C6741F8F327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516" y="744015"/>
            <a:ext cx="1423200" cy="3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umnst777 Lt BT" panose="020B0402030504020204" pitchFamily="34" charset="0"/>
              </a:defRPr>
            </a:lvl1pPr>
          </a:lstStyle>
          <a:p>
            <a:fld id="{3AE95C6D-E210-4F28-B101-34556FACD1F5}" type="datetimeFigureOut">
              <a:rPr lang="x-none" smtClean="0"/>
              <a:pPr/>
              <a:t>5/9/19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Humnst777 Lt BT" panose="020B0402030504020204" pitchFamily="34" charset="0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Humnst777 Lt BT" panose="020B0402030504020204" pitchFamily="34" charset="0"/>
              </a:defRPr>
            </a:lvl1pPr>
          </a:lstStyle>
          <a:p>
            <a:fld id="{D47D6EA3-7F6F-4BA2-8DA2-0C6741F8F32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200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umanst521 BT" panose="020B06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Humanst521 BT" panose="020B06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Humnst777 Lt BT" panose="020B04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Humnst777 Lt BT" panose="020B04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Humnst777 Lt BT" panose="020B04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Humnst777 Lt BT" panose="020B04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ko-pro.si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b="1" dirty="0" err="1"/>
              <a:t>Izzivi</a:t>
            </a:r>
            <a:r>
              <a:rPr lang="it-IT" sz="4000" b="1" dirty="0"/>
              <a:t> </a:t>
            </a:r>
            <a:r>
              <a:rPr lang="it-IT" sz="4000" b="1" dirty="0" err="1"/>
              <a:t>podjetji</a:t>
            </a:r>
            <a:r>
              <a:rPr lang="it-IT" sz="4000" b="1" dirty="0"/>
              <a:t> </a:t>
            </a:r>
            <a:r>
              <a:rPr lang="it-IT" sz="4000" b="1" dirty="0" err="1"/>
              <a:t>pri</a:t>
            </a:r>
            <a:r>
              <a:rPr lang="it-IT" sz="4000" b="1" dirty="0"/>
              <a:t> </a:t>
            </a:r>
            <a:r>
              <a:rPr lang="it-IT" sz="4000" b="1" dirty="0" err="1"/>
              <a:t>črpanju</a:t>
            </a:r>
            <a:r>
              <a:rPr lang="it-IT" sz="4000" b="1" dirty="0"/>
              <a:t> </a:t>
            </a:r>
            <a:r>
              <a:rPr lang="it-IT" sz="4000" b="1" dirty="0" err="1"/>
              <a:t>nepovratnih</a:t>
            </a:r>
            <a:r>
              <a:rPr lang="it-IT" sz="4000" b="1" dirty="0"/>
              <a:t> </a:t>
            </a:r>
            <a:r>
              <a:rPr lang="it-IT" sz="4000" b="1" dirty="0" err="1"/>
              <a:t>srestev</a:t>
            </a: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364151"/>
            <a:ext cx="9144000" cy="886135"/>
          </a:xfrm>
        </p:spPr>
        <p:txBody>
          <a:bodyPr>
            <a:normAutofit/>
          </a:bodyPr>
          <a:lstStyle/>
          <a:p>
            <a:r>
              <a:rPr lang="sl-SI" dirty="0"/>
              <a:t>Kristina Kočet Hudrap</a:t>
            </a:r>
          </a:p>
        </p:txBody>
      </p:sp>
    </p:spTree>
    <p:extLst>
      <p:ext uri="{BB962C8B-B14F-4D97-AF65-F5344CB8AC3E}">
        <p14:creationId xmlns:p14="http://schemas.microsoft.com/office/powerpoint/2010/main" val="321435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B215-B177-1F4F-8461-0A596007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</a:t>
            </a:r>
            <a:r>
              <a:rPr lang="en-US" dirty="0" err="1"/>
              <a:t>kakšnimi</a:t>
            </a:r>
            <a:r>
              <a:rPr lang="en-US" dirty="0"/>
              <a:t> </a:t>
            </a:r>
            <a:r>
              <a:rPr lang="en-US" dirty="0" err="1"/>
              <a:t>izzivi</a:t>
            </a:r>
            <a:r>
              <a:rPr lang="en-US" dirty="0"/>
              <a:t> se </a:t>
            </a:r>
            <a:r>
              <a:rPr lang="en-US" dirty="0" err="1"/>
              <a:t>srečujemo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prijavah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razpise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01A8-318D-B24A-BCB5-AEA055DB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“de </a:t>
            </a:r>
            <a:r>
              <a:rPr lang="en-US" dirty="0" err="1"/>
              <a:t>minimis</a:t>
            </a:r>
            <a:r>
              <a:rPr lang="en-US" dirty="0"/>
              <a:t>” 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katere</a:t>
            </a:r>
            <a:r>
              <a:rPr lang="en-US" dirty="0"/>
              <a:t> </a:t>
            </a:r>
            <a:r>
              <a:rPr lang="en-US" dirty="0" err="1"/>
              <a:t>razpise</a:t>
            </a:r>
            <a:r>
              <a:rPr lang="en-US" dirty="0"/>
              <a:t>?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spremljati</a:t>
            </a:r>
            <a:r>
              <a:rPr lang="en-US" dirty="0"/>
              <a:t>. </a:t>
            </a:r>
          </a:p>
          <a:p>
            <a:r>
              <a:rPr lang="en-US" b="1" dirty="0" err="1"/>
              <a:t>Vpliv</a:t>
            </a:r>
            <a:r>
              <a:rPr lang="en-US" b="1" dirty="0"/>
              <a:t> </a:t>
            </a:r>
            <a:r>
              <a:rPr lang="en-US" b="1" dirty="0" err="1"/>
              <a:t>projekta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okolje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izjemno</a:t>
            </a:r>
            <a:r>
              <a:rPr lang="en-US" dirty="0"/>
              <a:t> </a:t>
            </a:r>
            <a:r>
              <a:rPr lang="en-US" dirty="0" err="1"/>
              <a:t>pomemben</a:t>
            </a:r>
            <a:r>
              <a:rPr lang="en-US" dirty="0"/>
              <a:t>. </a:t>
            </a:r>
            <a:r>
              <a:rPr lang="en-US" dirty="0" err="1"/>
              <a:t>Nihče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ne </a:t>
            </a:r>
            <a:r>
              <a:rPr lang="en-US" dirty="0" err="1"/>
              <a:t>zavezuje</a:t>
            </a:r>
            <a:r>
              <a:rPr lang="en-US" dirty="0"/>
              <a:t> s </a:t>
            </a:r>
            <a:r>
              <a:rPr lang="en-US" dirty="0" err="1"/>
              <a:t>številkami</a:t>
            </a:r>
            <a:r>
              <a:rPr lang="en-US" dirty="0"/>
              <a:t>,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pa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projektu</a:t>
            </a:r>
            <a:r>
              <a:rPr lang="en-US" dirty="0"/>
              <a:t> </a:t>
            </a:r>
            <a:r>
              <a:rPr lang="en-US" dirty="0" err="1"/>
              <a:t>pokazati</a:t>
            </a:r>
            <a:r>
              <a:rPr lang="en-US" dirty="0"/>
              <a:t>. (Primer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 </a:t>
            </a:r>
            <a:r>
              <a:rPr lang="en-US" b="1" dirty="0" err="1"/>
              <a:t>Vanema</a:t>
            </a:r>
            <a:r>
              <a:rPr lang="en-US" dirty="0"/>
              <a:t>). V </a:t>
            </a:r>
            <a:r>
              <a:rPr lang="en-US" dirty="0" err="1"/>
              <a:t>naslednji</a:t>
            </a:r>
            <a:r>
              <a:rPr lang="en-US" dirty="0"/>
              <a:t> </a:t>
            </a:r>
            <a:r>
              <a:rPr lang="en-US" dirty="0" err="1"/>
              <a:t>finančni</a:t>
            </a:r>
            <a:r>
              <a:rPr lang="en-US" dirty="0"/>
              <a:t> </a:t>
            </a:r>
            <a:r>
              <a:rPr lang="en-US" dirty="0" err="1"/>
              <a:t>perspektivi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izmed</a:t>
            </a:r>
            <a:r>
              <a:rPr lang="en-US" dirty="0"/>
              <a:t> </a:t>
            </a:r>
            <a:r>
              <a:rPr lang="en-US" dirty="0" err="1"/>
              <a:t>glavnih</a:t>
            </a:r>
            <a:r>
              <a:rPr lang="en-US" dirty="0"/>
              <a:t> </a:t>
            </a:r>
            <a:r>
              <a:rPr lang="en-US" dirty="0" err="1"/>
              <a:t>ciljev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se </a:t>
            </a:r>
            <a:r>
              <a:rPr lang="en-US" dirty="0" err="1"/>
              <a:t>išče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projektih</a:t>
            </a:r>
            <a:r>
              <a:rPr lang="en-US" dirty="0"/>
              <a:t>. </a:t>
            </a:r>
          </a:p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vplivati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okolje</a:t>
            </a:r>
            <a:r>
              <a:rPr lang="en-US" dirty="0"/>
              <a:t> z </a:t>
            </a:r>
            <a:r>
              <a:rPr lang="en-US" dirty="0" err="1"/>
              <a:t>investicijami</a:t>
            </a:r>
            <a:r>
              <a:rPr lang="en-US" dirty="0"/>
              <a:t>? </a:t>
            </a:r>
            <a:r>
              <a:rPr lang="en-US" dirty="0" err="1"/>
              <a:t>Trenutno</a:t>
            </a:r>
            <a:r>
              <a:rPr lang="en-US" dirty="0"/>
              <a:t> so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omejena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20% </a:t>
            </a:r>
            <a:r>
              <a:rPr lang="en-US" dirty="0" err="1"/>
              <a:t>subvencije</a:t>
            </a:r>
            <a:r>
              <a:rPr lang="en-US" dirty="0"/>
              <a:t> + 80% </a:t>
            </a:r>
            <a:r>
              <a:rPr lang="en-US" dirty="0" err="1"/>
              <a:t>kredita</a:t>
            </a:r>
            <a:r>
              <a:rPr lang="en-US" dirty="0"/>
              <a:t>. </a:t>
            </a:r>
            <a:r>
              <a:rPr lang="en-US" dirty="0" err="1"/>
              <a:t>Tudi</a:t>
            </a:r>
            <a:r>
              <a:rPr lang="en-US" dirty="0"/>
              <a:t> v </a:t>
            </a:r>
            <a:r>
              <a:rPr lang="en-US" dirty="0" err="1"/>
              <a:t>naslednji</a:t>
            </a:r>
            <a:r>
              <a:rPr lang="en-US" dirty="0"/>
              <a:t> </a:t>
            </a:r>
            <a:r>
              <a:rPr lang="en-US" dirty="0" err="1"/>
              <a:t>finančni</a:t>
            </a:r>
            <a:r>
              <a:rPr lang="en-US" dirty="0"/>
              <a:t> </a:t>
            </a:r>
            <a:r>
              <a:rPr lang="en-US" dirty="0" err="1"/>
              <a:t>perspektivi</a:t>
            </a:r>
            <a:r>
              <a:rPr lang="en-US" dirty="0"/>
              <a:t> </a:t>
            </a:r>
            <a:r>
              <a:rPr lang="en-US" dirty="0" err="1"/>
              <a:t>gre</a:t>
            </a:r>
            <a:r>
              <a:rPr lang="en-US" dirty="0"/>
              <a:t> </a:t>
            </a:r>
            <a:r>
              <a:rPr lang="en-US" dirty="0" err="1"/>
              <a:t>vse</a:t>
            </a:r>
            <a:r>
              <a:rPr lang="en-US" dirty="0"/>
              <a:t> v </a:t>
            </a:r>
            <a:r>
              <a:rPr lang="en-US" dirty="0" err="1"/>
              <a:t>kredite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173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2A7EB6-02DE-4646-873F-4CAF5B408B2E}"/>
              </a:ext>
            </a:extLst>
          </p:cNvPr>
          <p:cNvSpPr/>
          <p:nvPr/>
        </p:nvSpPr>
        <p:spPr>
          <a:xfrm>
            <a:off x="483814" y="179458"/>
            <a:ext cx="10897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Kaj se premalokrat vprašamo ko prijavljamo razvojne projekte?</a:t>
            </a:r>
            <a:endParaRPr lang="x-none" sz="32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BA3B940-1C5E-44DA-B773-41457A5E0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8553"/>
              </p:ext>
            </p:extLst>
          </p:nvPr>
        </p:nvGraphicFramePr>
        <p:xfrm>
          <a:off x="1883520" y="1551732"/>
          <a:ext cx="8424960" cy="531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1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2A7EB6-02DE-4646-873F-4CAF5B408B2E}"/>
              </a:ext>
            </a:extLst>
          </p:cNvPr>
          <p:cNvSpPr/>
          <p:nvPr/>
        </p:nvSpPr>
        <p:spPr>
          <a:xfrm>
            <a:off x="946952" y="725723"/>
            <a:ext cx="2549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/>
              <a:t>Pomembno</a:t>
            </a:r>
            <a:r>
              <a:rPr lang="en-US" sz="3600" b="1" dirty="0"/>
              <a:t>!</a:t>
            </a:r>
            <a:endParaRPr lang="x-none" sz="3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32330-296B-4AD4-BDBF-5B013FF811BD}"/>
              </a:ext>
            </a:extLst>
          </p:cNvPr>
          <p:cNvSpPr/>
          <p:nvPr/>
        </p:nvSpPr>
        <p:spPr>
          <a:xfrm>
            <a:off x="1521994" y="1740325"/>
            <a:ext cx="914801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sl-SI" sz="1900" dirty="0"/>
              <a:t>EU ni dobrodelna dejavnost!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sl-SI" sz="1900" dirty="0"/>
              <a:t>Sredstva niso za zagotavljanje plač za redno delo!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sl-SI" sz="1900" dirty="0"/>
              <a:t>V kolikor ideja ni inovativna, s širšimi učinki nima možnosti uspeha!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sl-SI" sz="1900" dirty="0"/>
              <a:t>Prijava na EU razpis je investicija podjetja! Tveganje!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sl-SI" sz="1900" dirty="0"/>
              <a:t>Pri prijavi morajo sodelovati različni strokovnjaki – različni pogledi, znanja – kakovostnejša prijava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sl-SI" sz="1900" dirty="0"/>
              <a:t>Brez jasnega cilja prijava ni smiselna!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r>
              <a:rPr lang="sl-SI" sz="1900" dirty="0"/>
              <a:t>Izberite razpis – temo, kjer so cilji čim bolj skladni s cilji projekta</a:t>
            </a:r>
          </a:p>
          <a:p>
            <a:pPr lvl="0" defTabSz="457200">
              <a:spcBef>
                <a:spcPts val="1000"/>
              </a:spcBef>
              <a:buClr>
                <a:srgbClr val="4F81BD"/>
              </a:buClr>
              <a:buSzPct val="80000"/>
              <a:defRPr/>
            </a:pPr>
            <a:endParaRPr lang="sl-SI" dirty="0"/>
          </a:p>
          <a:p>
            <a:pPr lvl="0" algn="ctr" defTabSz="457200">
              <a:spcBef>
                <a:spcPts val="1000"/>
              </a:spcBef>
              <a:buClr>
                <a:srgbClr val="4F81BD"/>
              </a:buClr>
              <a:buSzPct val="80000"/>
              <a:defRPr/>
            </a:pPr>
            <a:r>
              <a:rPr lang="sl-SI" sz="2000" b="1" dirty="0"/>
              <a:t>S prijavo morate prispevati k rešitvi DRUŽBENIH, OKOLJSKIH, SOCIALNIH IN GOSPODARSKIH izzivov.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4F81BD"/>
              </a:buClr>
              <a:buSzPct val="80000"/>
              <a:buFont typeface="Wingdings 3" charset="2"/>
              <a:buChar char="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62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061C1FD-A3D6-4307-89D5-2F9152F0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293190"/>
            <a:ext cx="9082644" cy="7987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Nasveti</a:t>
            </a:r>
            <a:endParaRPr lang="sl-S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B43145-9F72-4407-8EF0-9B9DD6C79D6A}"/>
              </a:ext>
            </a:extLst>
          </p:cNvPr>
          <p:cNvSpPr/>
          <p:nvPr/>
        </p:nvSpPr>
        <p:spPr>
          <a:xfrm>
            <a:off x="969145" y="1437377"/>
            <a:ext cx="10253709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Glavna dejavnost.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ARRS raziskovalna skupina.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Olajšave na dobiček.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Dodana vrednost na zaposlenega – v dejavnosti primerjava.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Vsaj 25 %/30 % kapitala v obveznostih do virov sredstev.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Bonitetna ocena je pomembna.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Povezovanje – velika in mala ter srednje velika podjetja + univerze.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Planiranje investicij vnaprej.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Analiza konkurence na EU trgu – vedeti kje so vaše prednosti na EU ravni.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Spremljati porabo „de minimis“.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Preveriti točkovnik ob prijavi.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/>
              <a:t> Okolje je pomembno pri vsakem projektu!!! Je eden izmed ciljev naslednje finančne perspektive.</a:t>
            </a:r>
          </a:p>
        </p:txBody>
      </p:sp>
    </p:spTree>
    <p:extLst>
      <p:ext uri="{BB962C8B-B14F-4D97-AF65-F5344CB8AC3E}">
        <p14:creationId xmlns:p14="http://schemas.microsoft.com/office/powerpoint/2010/main" val="242695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672242"/>
            <a:ext cx="9144000" cy="565352"/>
          </a:xfrm>
        </p:spPr>
        <p:txBody>
          <a:bodyPr>
            <a:normAutofit fontScale="90000"/>
          </a:bodyPr>
          <a:lstStyle/>
          <a:p>
            <a:br>
              <a:rPr lang="sl-SI" sz="4000" dirty="0"/>
            </a:br>
            <a:br>
              <a:rPr lang="sl-SI" sz="4000" dirty="0"/>
            </a:br>
            <a:r>
              <a:rPr lang="sl-SI" dirty="0"/>
              <a:t>VPRAŠANJA?</a:t>
            </a:r>
            <a:br>
              <a:rPr lang="sl-SI" dirty="0"/>
            </a:br>
            <a:r>
              <a:rPr lang="sl-SI" dirty="0">
                <a:sym typeface="Wingdings" panose="05000000000000000000" pitchFamily="2" charset="2"/>
              </a:rPr>
              <a:t></a:t>
            </a:r>
            <a:br>
              <a:rPr lang="sl-SI" sz="4000" dirty="0"/>
            </a:br>
            <a:br>
              <a:rPr lang="sl-SI" sz="4000" dirty="0"/>
            </a:br>
            <a:endParaRPr lang="sl-SI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8D3AA-2654-4F0F-9388-E920F3F55AF3}"/>
              </a:ext>
            </a:extLst>
          </p:cNvPr>
          <p:cNvSpPr/>
          <p:nvPr/>
        </p:nvSpPr>
        <p:spPr>
          <a:xfrm>
            <a:off x="3641558" y="331654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sl-SI" b="1" dirty="0"/>
            </a:br>
            <a:br>
              <a:rPr lang="sl-SI" b="1" dirty="0"/>
            </a:br>
            <a:r>
              <a:rPr lang="sl-SI" dirty="0">
                <a:sym typeface="Wingdings" panose="05000000000000000000" pitchFamily="2" charset="2"/>
                <a:hlinkClick r:id="rId2"/>
              </a:rPr>
              <a:t>www.tiko-pro.si</a:t>
            </a:r>
            <a:r>
              <a:rPr lang="sl-SI" dirty="0">
                <a:sym typeface="Wingdings" panose="05000000000000000000" pitchFamily="2" charset="2"/>
              </a:rPr>
              <a:t> </a:t>
            </a:r>
            <a:br>
              <a:rPr lang="sl-SI" dirty="0">
                <a:sym typeface="Wingdings" panose="05000000000000000000" pitchFamily="2" charset="2"/>
              </a:rPr>
            </a:br>
            <a:br>
              <a:rPr lang="sl-SI" dirty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>kristina@tiko-pro.si/info@tiko-pro.si</a:t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>05 901 26 69</a:t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>Beloruska ulica 007, Maribor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45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iko Pro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</TotalTime>
  <Words>386</Words>
  <Application>Microsoft Macintosh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Humanst521 BT</vt:lpstr>
      <vt:lpstr>Humnst777 Lt BT</vt:lpstr>
      <vt:lpstr>Wingdings 2</vt:lpstr>
      <vt:lpstr>Wingdings 3</vt:lpstr>
      <vt:lpstr>Tiko Pro</vt:lpstr>
      <vt:lpstr>Izzivi podjetji pri črpanju nepovratnih srestev</vt:lpstr>
      <vt:lpstr>S kakšnimi izzivi se srečujemo podjetja pri prijavah na razpise?</vt:lpstr>
      <vt:lpstr>PowerPoint Presentation</vt:lpstr>
      <vt:lpstr>PowerPoint Presentation</vt:lpstr>
      <vt:lpstr>Nasveti</vt:lpstr>
      <vt:lpstr>  VPRAŠANJA? 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Tjaša Milošič</dc:creator>
  <cp:lastModifiedBy>Kristina Kočet Hudrap</cp:lastModifiedBy>
  <cp:revision>114</cp:revision>
  <dcterms:created xsi:type="dcterms:W3CDTF">2017-12-14T14:20:23Z</dcterms:created>
  <dcterms:modified xsi:type="dcterms:W3CDTF">2019-05-09T19:25:55Z</dcterms:modified>
</cp:coreProperties>
</file>